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51"/>
  </p:notesMasterIdLst>
  <p:sldIdLst>
    <p:sldId id="257" r:id="rId2"/>
    <p:sldId id="337" r:id="rId3"/>
    <p:sldId id="258" r:id="rId4"/>
    <p:sldId id="326" r:id="rId5"/>
    <p:sldId id="338" r:id="rId6"/>
    <p:sldId id="339" r:id="rId7"/>
    <p:sldId id="262" r:id="rId8"/>
    <p:sldId id="340" r:id="rId9"/>
    <p:sldId id="306" r:id="rId10"/>
    <p:sldId id="341" r:id="rId11"/>
    <p:sldId id="267" r:id="rId12"/>
    <p:sldId id="342" r:id="rId13"/>
    <p:sldId id="343" r:id="rId14"/>
    <p:sldId id="272" r:id="rId15"/>
    <p:sldId id="344" r:id="rId16"/>
    <p:sldId id="274" r:id="rId17"/>
    <p:sldId id="345" r:id="rId18"/>
    <p:sldId id="279" r:id="rId19"/>
    <p:sldId id="346" r:id="rId20"/>
    <p:sldId id="280" r:id="rId21"/>
    <p:sldId id="347" r:id="rId22"/>
    <p:sldId id="310" r:id="rId23"/>
    <p:sldId id="348" r:id="rId24"/>
    <p:sldId id="283" r:id="rId25"/>
    <p:sldId id="349" r:id="rId26"/>
    <p:sldId id="284" r:id="rId27"/>
    <p:sldId id="350" r:id="rId28"/>
    <p:sldId id="289" r:id="rId29"/>
    <p:sldId id="351" r:id="rId30"/>
    <p:sldId id="291" r:id="rId31"/>
    <p:sldId id="352" r:id="rId32"/>
    <p:sldId id="353" r:id="rId33"/>
    <p:sldId id="300" r:id="rId34"/>
    <p:sldId id="354" r:id="rId35"/>
    <p:sldId id="315" r:id="rId36"/>
    <p:sldId id="355" r:id="rId37"/>
    <p:sldId id="356" r:id="rId38"/>
    <p:sldId id="316" r:id="rId39"/>
    <p:sldId id="357" r:id="rId40"/>
    <p:sldId id="358" r:id="rId41"/>
    <p:sldId id="317" r:id="rId42"/>
    <p:sldId id="359" r:id="rId43"/>
    <p:sldId id="318" r:id="rId44"/>
    <p:sldId id="360" r:id="rId45"/>
    <p:sldId id="321" r:id="rId46"/>
    <p:sldId id="361" r:id="rId47"/>
    <p:sldId id="336" r:id="rId48"/>
    <p:sldId id="302" r:id="rId49"/>
    <p:sldId id="303" r:id="rId50"/>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5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5015E5-33F7-4056-BABC-05F248830117}" v="23" dt="2024-02-28T08:53:18.920"/>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Helle Formatvorlage 1 - Akz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5" autoAdjust="0"/>
    <p:restoredTop sz="94714" autoAdjust="0"/>
  </p:normalViewPr>
  <p:slideViewPr>
    <p:cSldViewPr showGuides="1">
      <p:cViewPr varScale="1">
        <p:scale>
          <a:sx n="101" d="100"/>
          <a:sy n="101" d="100"/>
        </p:scale>
        <p:origin x="1836" y="108"/>
      </p:cViewPr>
      <p:guideLst>
        <p:guide orient="horz" pos="456"/>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lther Stefan, SUE PI" userId="3f81ce1b-0a65-42b3-830e-2f4ebf1e6f96" providerId="ADAL" clId="{4C5015E5-33F7-4056-BABC-05F248830117}"/>
    <pc:docChg chg="undo custSel addSld delSld modSld sldOrd">
      <pc:chgData name="Walther Stefan, SUE PI" userId="3f81ce1b-0a65-42b3-830e-2f4ebf1e6f96" providerId="ADAL" clId="{4C5015E5-33F7-4056-BABC-05F248830117}" dt="2024-02-28T08:58:55.109" v="209" actId="47"/>
      <pc:docMkLst>
        <pc:docMk/>
      </pc:docMkLst>
      <pc:sldChg chg="modSp mod">
        <pc:chgData name="Walther Stefan, SUE PI" userId="3f81ce1b-0a65-42b3-830e-2f4ebf1e6f96" providerId="ADAL" clId="{4C5015E5-33F7-4056-BABC-05F248830117}" dt="2024-02-28T08:51:35.783" v="170" actId="255"/>
        <pc:sldMkLst>
          <pc:docMk/>
          <pc:sldMk cId="2534494526" sldId="258"/>
        </pc:sldMkLst>
        <pc:spChg chg="mod">
          <ac:chgData name="Walther Stefan, SUE PI" userId="3f81ce1b-0a65-42b3-830e-2f4ebf1e6f96" providerId="ADAL" clId="{4C5015E5-33F7-4056-BABC-05F248830117}" dt="2024-02-28T08:51:35.783" v="170" actId="255"/>
          <ac:spMkLst>
            <pc:docMk/>
            <pc:sldMk cId="2534494526" sldId="258"/>
            <ac:spMk id="3" creationId="{00000000-0000-0000-0000-000000000000}"/>
          </ac:spMkLst>
        </pc:spChg>
      </pc:sldChg>
      <pc:sldChg chg="del">
        <pc:chgData name="Walther Stefan, SUE PI" userId="3f81ce1b-0a65-42b3-830e-2f4ebf1e6f96" providerId="ADAL" clId="{4C5015E5-33F7-4056-BABC-05F248830117}" dt="2024-02-23T13:56:26.114" v="81" actId="47"/>
        <pc:sldMkLst>
          <pc:docMk/>
          <pc:sldMk cId="692059582" sldId="263"/>
        </pc:sldMkLst>
      </pc:sldChg>
      <pc:sldChg chg="del">
        <pc:chgData name="Walther Stefan, SUE PI" userId="3f81ce1b-0a65-42b3-830e-2f4ebf1e6f96" providerId="ADAL" clId="{4C5015E5-33F7-4056-BABC-05F248830117}" dt="2024-02-23T13:56:58.747" v="84" actId="47"/>
        <pc:sldMkLst>
          <pc:docMk/>
          <pc:sldMk cId="4167887290" sldId="265"/>
        </pc:sldMkLst>
      </pc:sldChg>
      <pc:sldChg chg="del">
        <pc:chgData name="Walther Stefan, SUE PI" userId="3f81ce1b-0a65-42b3-830e-2f4ebf1e6f96" providerId="ADAL" clId="{4C5015E5-33F7-4056-BABC-05F248830117}" dt="2024-02-23T13:58:11.711" v="91" actId="47"/>
        <pc:sldMkLst>
          <pc:docMk/>
          <pc:sldMk cId="3611904187" sldId="268"/>
        </pc:sldMkLst>
      </pc:sldChg>
      <pc:sldChg chg="del">
        <pc:chgData name="Walther Stefan, SUE PI" userId="3f81ce1b-0a65-42b3-830e-2f4ebf1e6f96" providerId="ADAL" clId="{4C5015E5-33F7-4056-BABC-05F248830117}" dt="2024-02-23T13:58:34.317" v="94" actId="47"/>
        <pc:sldMkLst>
          <pc:docMk/>
          <pc:sldMk cId="3627262262" sldId="273"/>
        </pc:sldMkLst>
      </pc:sldChg>
      <pc:sldChg chg="del">
        <pc:chgData name="Walther Stefan, SUE PI" userId="3f81ce1b-0a65-42b3-830e-2f4ebf1e6f96" providerId="ADAL" clId="{4C5015E5-33F7-4056-BABC-05F248830117}" dt="2024-02-23T13:59:04.034" v="97" actId="47"/>
        <pc:sldMkLst>
          <pc:docMk/>
          <pc:sldMk cId="2461648024" sldId="275"/>
        </pc:sldMkLst>
      </pc:sldChg>
      <pc:sldChg chg="del">
        <pc:chgData name="Walther Stefan, SUE PI" userId="3f81ce1b-0a65-42b3-830e-2f4ebf1e6f96" providerId="ADAL" clId="{4C5015E5-33F7-4056-BABC-05F248830117}" dt="2024-02-23T14:02:00.858" v="118" actId="47"/>
        <pc:sldMkLst>
          <pc:docMk/>
          <pc:sldMk cId="3759910313" sldId="290"/>
        </pc:sldMkLst>
      </pc:sldChg>
      <pc:sldChg chg="del">
        <pc:chgData name="Walther Stefan, SUE PI" userId="3f81ce1b-0a65-42b3-830e-2f4ebf1e6f96" providerId="ADAL" clId="{4C5015E5-33F7-4056-BABC-05F248830117}" dt="2024-02-28T08:57:36.425" v="195" actId="47"/>
        <pc:sldMkLst>
          <pc:docMk/>
          <pc:sldMk cId="1646913969" sldId="301"/>
        </pc:sldMkLst>
      </pc:sldChg>
      <pc:sldChg chg="addSp delSp modSp mod">
        <pc:chgData name="Walther Stefan, SUE PI" userId="3f81ce1b-0a65-42b3-830e-2f4ebf1e6f96" providerId="ADAL" clId="{4C5015E5-33F7-4056-BABC-05F248830117}" dt="2024-02-23T07:55:03.347" v="8" actId="1076"/>
        <pc:sldMkLst>
          <pc:docMk/>
          <pc:sldMk cId="738388451" sldId="302"/>
        </pc:sldMkLst>
        <pc:picChg chg="add mod">
          <ac:chgData name="Walther Stefan, SUE PI" userId="3f81ce1b-0a65-42b3-830e-2f4ebf1e6f96" providerId="ADAL" clId="{4C5015E5-33F7-4056-BABC-05F248830117}" dt="2024-02-23T07:55:03.347" v="8" actId="1076"/>
          <ac:picMkLst>
            <pc:docMk/>
            <pc:sldMk cId="738388451" sldId="302"/>
            <ac:picMk id="4" creationId="{E73E1FAD-6458-D0E2-2F34-131DA30168F2}"/>
          </ac:picMkLst>
        </pc:picChg>
        <pc:picChg chg="del">
          <ac:chgData name="Walther Stefan, SUE PI" userId="3f81ce1b-0a65-42b3-830e-2f4ebf1e6f96" providerId="ADAL" clId="{4C5015E5-33F7-4056-BABC-05F248830117}" dt="2024-02-23T07:54:15.170" v="0" actId="478"/>
          <ac:picMkLst>
            <pc:docMk/>
            <pc:sldMk cId="738388451" sldId="302"/>
            <ac:picMk id="1028" creationId="{00000000-0000-0000-0000-000000000000}"/>
          </ac:picMkLst>
        </pc:picChg>
      </pc:sldChg>
      <pc:sldChg chg="del">
        <pc:chgData name="Walther Stefan, SUE PI" userId="3f81ce1b-0a65-42b3-830e-2f4ebf1e6f96" providerId="ADAL" clId="{4C5015E5-33F7-4056-BABC-05F248830117}" dt="2024-02-23T13:59:31.120" v="100" actId="47"/>
        <pc:sldMkLst>
          <pc:docMk/>
          <pc:sldMk cId="1722163080" sldId="308"/>
        </pc:sldMkLst>
      </pc:sldChg>
      <pc:sldChg chg="del">
        <pc:chgData name="Walther Stefan, SUE PI" userId="3f81ce1b-0a65-42b3-830e-2f4ebf1e6f96" providerId="ADAL" clId="{4C5015E5-33F7-4056-BABC-05F248830117}" dt="2024-02-23T13:59:54.041" v="103" actId="47"/>
        <pc:sldMkLst>
          <pc:docMk/>
          <pc:sldMk cId="4042129382" sldId="309"/>
        </pc:sldMkLst>
      </pc:sldChg>
      <pc:sldChg chg="modSp mod">
        <pc:chgData name="Walther Stefan, SUE PI" userId="3f81ce1b-0a65-42b3-830e-2f4ebf1e6f96" providerId="ADAL" clId="{4C5015E5-33F7-4056-BABC-05F248830117}" dt="2024-02-23T14:00:21.736" v="106" actId="2710"/>
        <pc:sldMkLst>
          <pc:docMk/>
          <pc:sldMk cId="993393610" sldId="310"/>
        </pc:sldMkLst>
        <pc:spChg chg="mod">
          <ac:chgData name="Walther Stefan, SUE PI" userId="3f81ce1b-0a65-42b3-830e-2f4ebf1e6f96" providerId="ADAL" clId="{4C5015E5-33F7-4056-BABC-05F248830117}" dt="2024-02-23T14:00:21.736" v="106" actId="2710"/>
          <ac:spMkLst>
            <pc:docMk/>
            <pc:sldMk cId="993393610" sldId="310"/>
            <ac:spMk id="3" creationId="{00000000-0000-0000-0000-000000000000}"/>
          </ac:spMkLst>
        </pc:spChg>
      </pc:sldChg>
      <pc:sldChg chg="del">
        <pc:chgData name="Walther Stefan, SUE PI" userId="3f81ce1b-0a65-42b3-830e-2f4ebf1e6f96" providerId="ADAL" clId="{4C5015E5-33F7-4056-BABC-05F248830117}" dt="2024-02-23T14:00:43.244" v="108" actId="47"/>
        <pc:sldMkLst>
          <pc:docMk/>
          <pc:sldMk cId="1125848323" sldId="311"/>
        </pc:sldMkLst>
      </pc:sldChg>
      <pc:sldChg chg="del">
        <pc:chgData name="Walther Stefan, SUE PI" userId="3f81ce1b-0a65-42b3-830e-2f4ebf1e6f96" providerId="ADAL" clId="{4C5015E5-33F7-4056-BABC-05F248830117}" dt="2024-02-23T14:01:04.386" v="111" actId="47"/>
        <pc:sldMkLst>
          <pc:docMk/>
          <pc:sldMk cId="3403607849" sldId="312"/>
        </pc:sldMkLst>
      </pc:sldChg>
      <pc:sldChg chg="add del">
        <pc:chgData name="Walther Stefan, SUE PI" userId="3f81ce1b-0a65-42b3-830e-2f4ebf1e6f96" providerId="ADAL" clId="{4C5015E5-33F7-4056-BABC-05F248830117}" dt="2024-02-23T14:03:39.420" v="128" actId="47"/>
        <pc:sldMkLst>
          <pc:docMk/>
          <pc:sldMk cId="3638851222" sldId="313"/>
        </pc:sldMkLst>
      </pc:sldChg>
      <pc:sldChg chg="modSp del mod">
        <pc:chgData name="Walther Stefan, SUE PI" userId="3f81ce1b-0a65-42b3-830e-2f4ebf1e6f96" providerId="ADAL" clId="{4C5015E5-33F7-4056-BABC-05F248830117}" dt="2024-02-28T08:58:35.718" v="205" actId="47"/>
        <pc:sldMkLst>
          <pc:docMk/>
          <pc:sldMk cId="2557202858" sldId="320"/>
        </pc:sldMkLst>
        <pc:spChg chg="mod">
          <ac:chgData name="Walther Stefan, SUE PI" userId="3f81ce1b-0a65-42b3-830e-2f4ebf1e6f96" providerId="ADAL" clId="{4C5015E5-33F7-4056-BABC-05F248830117}" dt="2024-02-28T08:53:55.868" v="186"/>
          <ac:spMkLst>
            <pc:docMk/>
            <pc:sldMk cId="2557202858" sldId="320"/>
            <ac:spMk id="3" creationId="{00000000-0000-0000-0000-000000000000}"/>
          </ac:spMkLst>
        </pc:spChg>
      </pc:sldChg>
      <pc:sldChg chg="modSp del mod">
        <pc:chgData name="Walther Stefan, SUE PI" userId="3f81ce1b-0a65-42b3-830e-2f4ebf1e6f96" providerId="ADAL" clId="{4C5015E5-33F7-4056-BABC-05F248830117}" dt="2024-02-28T08:58:55.109" v="209" actId="47"/>
        <pc:sldMkLst>
          <pc:docMk/>
          <pc:sldMk cId="3284512493" sldId="324"/>
        </pc:sldMkLst>
        <pc:spChg chg="mod">
          <ac:chgData name="Walther Stefan, SUE PI" userId="3f81ce1b-0a65-42b3-830e-2f4ebf1e6f96" providerId="ADAL" clId="{4C5015E5-33F7-4056-BABC-05F248830117}" dt="2024-02-28T08:54:02.977" v="187"/>
          <ac:spMkLst>
            <pc:docMk/>
            <pc:sldMk cId="3284512493" sldId="324"/>
            <ac:spMk id="3" creationId="{00000000-0000-0000-0000-000000000000}"/>
          </ac:spMkLst>
        </pc:spChg>
      </pc:sldChg>
      <pc:sldChg chg="modSp mod">
        <pc:chgData name="Walther Stefan, SUE PI" userId="3f81ce1b-0a65-42b3-830e-2f4ebf1e6f96" providerId="ADAL" clId="{4C5015E5-33F7-4056-BABC-05F248830117}" dt="2024-02-23T08:33:59.331" v="77" actId="6549"/>
        <pc:sldMkLst>
          <pc:docMk/>
          <pc:sldMk cId="2061248061" sldId="326"/>
        </pc:sldMkLst>
        <pc:spChg chg="mod">
          <ac:chgData name="Walther Stefan, SUE PI" userId="3f81ce1b-0a65-42b3-830e-2f4ebf1e6f96" providerId="ADAL" clId="{4C5015E5-33F7-4056-BABC-05F248830117}" dt="2024-02-23T08:33:59.331" v="77" actId="6549"/>
          <ac:spMkLst>
            <pc:docMk/>
            <pc:sldMk cId="2061248061" sldId="326"/>
            <ac:spMk id="3" creationId="{00000000-0000-0000-0000-000000000000}"/>
          </ac:spMkLst>
        </pc:spChg>
      </pc:sldChg>
      <pc:sldChg chg="del">
        <pc:chgData name="Walther Stefan, SUE PI" userId="3f81ce1b-0a65-42b3-830e-2f4ebf1e6f96" providerId="ADAL" clId="{4C5015E5-33F7-4056-BABC-05F248830117}" dt="2024-02-23T14:01:31.152" v="115" actId="47"/>
        <pc:sldMkLst>
          <pc:docMk/>
          <pc:sldMk cId="1980343525" sldId="328"/>
        </pc:sldMkLst>
      </pc:sldChg>
      <pc:sldChg chg="del">
        <pc:chgData name="Walther Stefan, SUE PI" userId="3f81ce1b-0a65-42b3-830e-2f4ebf1e6f96" providerId="ADAL" clId="{4C5015E5-33F7-4056-BABC-05F248830117}" dt="2024-02-23T14:03:59.436" v="131" actId="47"/>
        <pc:sldMkLst>
          <pc:docMk/>
          <pc:sldMk cId="483560038" sldId="330"/>
        </pc:sldMkLst>
      </pc:sldChg>
      <pc:sldChg chg="modSp del mod">
        <pc:chgData name="Walther Stefan, SUE PI" userId="3f81ce1b-0a65-42b3-830e-2f4ebf1e6f96" providerId="ADAL" clId="{4C5015E5-33F7-4056-BABC-05F248830117}" dt="2024-02-28T08:57:09.144" v="192" actId="47"/>
        <pc:sldMkLst>
          <pc:docMk/>
          <pc:sldMk cId="3504271572" sldId="332"/>
        </pc:sldMkLst>
        <pc:spChg chg="mod">
          <ac:chgData name="Walther Stefan, SUE PI" userId="3f81ce1b-0a65-42b3-830e-2f4ebf1e6f96" providerId="ADAL" clId="{4C5015E5-33F7-4056-BABC-05F248830117}" dt="2024-02-28T08:53:18.040" v="182" actId="6549"/>
          <ac:spMkLst>
            <pc:docMk/>
            <pc:sldMk cId="3504271572" sldId="332"/>
            <ac:spMk id="3" creationId="{00000000-0000-0000-0000-000000000000}"/>
          </ac:spMkLst>
        </pc:spChg>
      </pc:sldChg>
      <pc:sldChg chg="modSp del mod">
        <pc:chgData name="Walther Stefan, SUE PI" userId="3f81ce1b-0a65-42b3-830e-2f4ebf1e6f96" providerId="ADAL" clId="{4C5015E5-33F7-4056-BABC-05F248830117}" dt="2024-02-28T08:57:56.002" v="198" actId="47"/>
        <pc:sldMkLst>
          <pc:docMk/>
          <pc:sldMk cId="787892100" sldId="334"/>
        </pc:sldMkLst>
        <pc:spChg chg="mod">
          <ac:chgData name="Walther Stefan, SUE PI" userId="3f81ce1b-0a65-42b3-830e-2f4ebf1e6f96" providerId="ADAL" clId="{4C5015E5-33F7-4056-BABC-05F248830117}" dt="2024-02-28T08:53:40.008" v="184"/>
          <ac:spMkLst>
            <pc:docMk/>
            <pc:sldMk cId="787892100" sldId="334"/>
            <ac:spMk id="3" creationId="{00000000-0000-0000-0000-000000000000}"/>
          </ac:spMkLst>
        </pc:spChg>
      </pc:sldChg>
      <pc:sldChg chg="modSp del mod">
        <pc:chgData name="Walther Stefan, SUE PI" userId="3f81ce1b-0a65-42b3-830e-2f4ebf1e6f96" providerId="ADAL" clId="{4C5015E5-33F7-4056-BABC-05F248830117}" dt="2024-02-28T08:58:18.371" v="201" actId="47"/>
        <pc:sldMkLst>
          <pc:docMk/>
          <pc:sldMk cId="3941838792" sldId="335"/>
        </pc:sldMkLst>
        <pc:spChg chg="mod">
          <ac:chgData name="Walther Stefan, SUE PI" userId="3f81ce1b-0a65-42b3-830e-2f4ebf1e6f96" providerId="ADAL" clId="{4C5015E5-33F7-4056-BABC-05F248830117}" dt="2024-02-28T08:53:48.693" v="185"/>
          <ac:spMkLst>
            <pc:docMk/>
            <pc:sldMk cId="3941838792" sldId="335"/>
            <ac:spMk id="3" creationId="{00000000-0000-0000-0000-000000000000}"/>
          </ac:spMkLst>
        </pc:spChg>
      </pc:sldChg>
      <pc:sldChg chg="modSp add mod ord">
        <pc:chgData name="Walther Stefan, SUE PI" userId="3f81ce1b-0a65-42b3-830e-2f4ebf1e6f96" providerId="ADAL" clId="{4C5015E5-33F7-4056-BABC-05F248830117}" dt="2024-02-28T08:51:51.119" v="173" actId="255"/>
        <pc:sldMkLst>
          <pc:docMk/>
          <pc:sldMk cId="523131133" sldId="337"/>
        </pc:sldMkLst>
        <pc:spChg chg="mod">
          <ac:chgData name="Walther Stefan, SUE PI" userId="3f81ce1b-0a65-42b3-830e-2f4ebf1e6f96" providerId="ADAL" clId="{4C5015E5-33F7-4056-BABC-05F248830117}" dt="2024-02-28T08:51:51.119" v="173" actId="255"/>
          <ac:spMkLst>
            <pc:docMk/>
            <pc:sldMk cId="523131133" sldId="337"/>
            <ac:spMk id="3" creationId="{00000000-0000-0000-0000-000000000000}"/>
          </ac:spMkLst>
        </pc:spChg>
      </pc:sldChg>
      <pc:sldChg chg="modSp add mod">
        <pc:chgData name="Walther Stefan, SUE PI" userId="3f81ce1b-0a65-42b3-830e-2f4ebf1e6f96" providerId="ADAL" clId="{4C5015E5-33F7-4056-BABC-05F248830117}" dt="2024-02-23T08:35:32.129" v="78" actId="2710"/>
        <pc:sldMkLst>
          <pc:docMk/>
          <pc:sldMk cId="2974499084" sldId="338"/>
        </pc:sldMkLst>
        <pc:spChg chg="mod">
          <ac:chgData name="Walther Stefan, SUE PI" userId="3f81ce1b-0a65-42b3-830e-2f4ebf1e6f96" providerId="ADAL" clId="{4C5015E5-33F7-4056-BABC-05F248830117}" dt="2024-02-23T08:35:32.129" v="78" actId="2710"/>
          <ac:spMkLst>
            <pc:docMk/>
            <pc:sldMk cId="2974499084" sldId="338"/>
            <ac:spMk id="3" creationId="{00000000-0000-0000-0000-000000000000}"/>
          </ac:spMkLst>
        </pc:spChg>
      </pc:sldChg>
      <pc:sldChg chg="modSp add mod">
        <pc:chgData name="Walther Stefan, SUE PI" userId="3f81ce1b-0a65-42b3-830e-2f4ebf1e6f96" providerId="ADAL" clId="{4C5015E5-33F7-4056-BABC-05F248830117}" dt="2024-02-23T08:31:45.087" v="64" actId="11"/>
        <pc:sldMkLst>
          <pc:docMk/>
          <pc:sldMk cId="1167764396" sldId="339"/>
        </pc:sldMkLst>
        <pc:spChg chg="mod">
          <ac:chgData name="Walther Stefan, SUE PI" userId="3f81ce1b-0a65-42b3-830e-2f4ebf1e6f96" providerId="ADAL" clId="{4C5015E5-33F7-4056-BABC-05F248830117}" dt="2024-02-23T08:31:45.087" v="64" actId="11"/>
          <ac:spMkLst>
            <pc:docMk/>
            <pc:sldMk cId="1167764396" sldId="339"/>
            <ac:spMk id="3" creationId="{00000000-0000-0000-0000-000000000000}"/>
          </ac:spMkLst>
        </pc:spChg>
      </pc:sldChg>
      <pc:sldChg chg="modSp add mod">
        <pc:chgData name="Walther Stefan, SUE PI" userId="3f81ce1b-0a65-42b3-830e-2f4ebf1e6f96" providerId="ADAL" clId="{4C5015E5-33F7-4056-BABC-05F248830117}" dt="2024-02-23T14:10:57.670" v="135" actId="113"/>
        <pc:sldMkLst>
          <pc:docMk/>
          <pc:sldMk cId="3963498278" sldId="340"/>
        </pc:sldMkLst>
        <pc:spChg chg="mod">
          <ac:chgData name="Walther Stefan, SUE PI" userId="3f81ce1b-0a65-42b3-830e-2f4ebf1e6f96" providerId="ADAL" clId="{4C5015E5-33F7-4056-BABC-05F248830117}" dt="2024-02-23T14:10:57.670" v="135" actId="113"/>
          <ac:spMkLst>
            <pc:docMk/>
            <pc:sldMk cId="3963498278" sldId="340"/>
            <ac:spMk id="3" creationId="{00000000-0000-0000-0000-000000000000}"/>
          </ac:spMkLst>
        </pc:spChg>
      </pc:sldChg>
      <pc:sldChg chg="modSp add mod">
        <pc:chgData name="Walther Stefan, SUE PI" userId="3f81ce1b-0a65-42b3-830e-2f4ebf1e6f96" providerId="ADAL" clId="{4C5015E5-33F7-4056-BABC-05F248830117}" dt="2024-02-23T14:11:12.992" v="136"/>
        <pc:sldMkLst>
          <pc:docMk/>
          <pc:sldMk cId="3237387086" sldId="341"/>
        </pc:sldMkLst>
        <pc:spChg chg="mod">
          <ac:chgData name="Walther Stefan, SUE PI" userId="3f81ce1b-0a65-42b3-830e-2f4ebf1e6f96" providerId="ADAL" clId="{4C5015E5-33F7-4056-BABC-05F248830117}" dt="2024-02-23T14:11:12.992" v="136"/>
          <ac:spMkLst>
            <pc:docMk/>
            <pc:sldMk cId="3237387086" sldId="341"/>
            <ac:spMk id="3" creationId="{00000000-0000-0000-0000-000000000000}"/>
          </ac:spMkLst>
        </pc:spChg>
      </pc:sldChg>
      <pc:sldChg chg="modSp add mod">
        <pc:chgData name="Walther Stefan, SUE PI" userId="3f81ce1b-0a65-42b3-830e-2f4ebf1e6f96" providerId="ADAL" clId="{4C5015E5-33F7-4056-BABC-05F248830117}" dt="2024-02-23T13:57:55.882" v="90" actId="6549"/>
        <pc:sldMkLst>
          <pc:docMk/>
          <pc:sldMk cId="1116024300" sldId="342"/>
        </pc:sldMkLst>
        <pc:spChg chg="mod">
          <ac:chgData name="Walther Stefan, SUE PI" userId="3f81ce1b-0a65-42b3-830e-2f4ebf1e6f96" providerId="ADAL" clId="{4C5015E5-33F7-4056-BABC-05F248830117}" dt="2024-02-23T13:57:55.882" v="90" actId="6549"/>
          <ac:spMkLst>
            <pc:docMk/>
            <pc:sldMk cId="1116024300" sldId="342"/>
            <ac:spMk id="3" creationId="{00000000-0000-0000-0000-000000000000}"/>
          </ac:spMkLst>
        </pc:spChg>
      </pc:sldChg>
      <pc:sldChg chg="modSp add mod">
        <pc:chgData name="Walther Stefan, SUE PI" userId="3f81ce1b-0a65-42b3-830e-2f4ebf1e6f96" providerId="ADAL" clId="{4C5015E5-33F7-4056-BABC-05F248830117}" dt="2024-02-23T14:11:23.127" v="137"/>
        <pc:sldMkLst>
          <pc:docMk/>
          <pc:sldMk cId="1641916142" sldId="343"/>
        </pc:sldMkLst>
        <pc:spChg chg="mod">
          <ac:chgData name="Walther Stefan, SUE PI" userId="3f81ce1b-0a65-42b3-830e-2f4ebf1e6f96" providerId="ADAL" clId="{4C5015E5-33F7-4056-BABC-05F248830117}" dt="2024-02-23T14:11:23.127" v="137"/>
          <ac:spMkLst>
            <pc:docMk/>
            <pc:sldMk cId="1641916142" sldId="343"/>
            <ac:spMk id="3" creationId="{00000000-0000-0000-0000-000000000000}"/>
          </ac:spMkLst>
        </pc:spChg>
      </pc:sldChg>
      <pc:sldChg chg="modSp add mod">
        <pc:chgData name="Walther Stefan, SUE PI" userId="3f81ce1b-0a65-42b3-830e-2f4ebf1e6f96" providerId="ADAL" clId="{4C5015E5-33F7-4056-BABC-05F248830117}" dt="2024-02-23T14:11:29.411" v="138"/>
        <pc:sldMkLst>
          <pc:docMk/>
          <pc:sldMk cId="2600854471" sldId="344"/>
        </pc:sldMkLst>
        <pc:spChg chg="mod">
          <ac:chgData name="Walther Stefan, SUE PI" userId="3f81ce1b-0a65-42b3-830e-2f4ebf1e6f96" providerId="ADAL" clId="{4C5015E5-33F7-4056-BABC-05F248830117}" dt="2024-02-23T14:11:29.411" v="138"/>
          <ac:spMkLst>
            <pc:docMk/>
            <pc:sldMk cId="2600854471" sldId="344"/>
            <ac:spMk id="3" creationId="{00000000-0000-0000-0000-000000000000}"/>
          </ac:spMkLst>
        </pc:spChg>
      </pc:sldChg>
      <pc:sldChg chg="modSp add mod">
        <pc:chgData name="Walther Stefan, SUE PI" userId="3f81ce1b-0a65-42b3-830e-2f4ebf1e6f96" providerId="ADAL" clId="{4C5015E5-33F7-4056-BABC-05F248830117}" dt="2024-02-23T14:11:35.726" v="139"/>
        <pc:sldMkLst>
          <pc:docMk/>
          <pc:sldMk cId="2495330698" sldId="345"/>
        </pc:sldMkLst>
        <pc:spChg chg="mod">
          <ac:chgData name="Walther Stefan, SUE PI" userId="3f81ce1b-0a65-42b3-830e-2f4ebf1e6f96" providerId="ADAL" clId="{4C5015E5-33F7-4056-BABC-05F248830117}" dt="2024-02-23T14:11:35.726" v="139"/>
          <ac:spMkLst>
            <pc:docMk/>
            <pc:sldMk cId="2495330698" sldId="345"/>
            <ac:spMk id="3" creationId="{00000000-0000-0000-0000-000000000000}"/>
          </ac:spMkLst>
        </pc:spChg>
      </pc:sldChg>
      <pc:sldChg chg="modSp add mod">
        <pc:chgData name="Walther Stefan, SUE PI" userId="3f81ce1b-0a65-42b3-830e-2f4ebf1e6f96" providerId="ADAL" clId="{4C5015E5-33F7-4056-BABC-05F248830117}" dt="2024-02-23T14:11:42.749" v="140"/>
        <pc:sldMkLst>
          <pc:docMk/>
          <pc:sldMk cId="1009665309" sldId="346"/>
        </pc:sldMkLst>
        <pc:spChg chg="mod">
          <ac:chgData name="Walther Stefan, SUE PI" userId="3f81ce1b-0a65-42b3-830e-2f4ebf1e6f96" providerId="ADAL" clId="{4C5015E5-33F7-4056-BABC-05F248830117}" dt="2024-02-23T14:11:42.749" v="140"/>
          <ac:spMkLst>
            <pc:docMk/>
            <pc:sldMk cId="1009665309" sldId="346"/>
            <ac:spMk id="3" creationId="{00000000-0000-0000-0000-000000000000}"/>
          </ac:spMkLst>
        </pc:spChg>
      </pc:sldChg>
      <pc:sldChg chg="modSp add mod">
        <pc:chgData name="Walther Stefan, SUE PI" userId="3f81ce1b-0a65-42b3-830e-2f4ebf1e6f96" providerId="ADAL" clId="{4C5015E5-33F7-4056-BABC-05F248830117}" dt="2024-02-23T14:11:49.353" v="141"/>
        <pc:sldMkLst>
          <pc:docMk/>
          <pc:sldMk cId="3464782552" sldId="347"/>
        </pc:sldMkLst>
        <pc:spChg chg="mod">
          <ac:chgData name="Walther Stefan, SUE PI" userId="3f81ce1b-0a65-42b3-830e-2f4ebf1e6f96" providerId="ADAL" clId="{4C5015E5-33F7-4056-BABC-05F248830117}" dt="2024-02-23T14:11:49.353" v="141"/>
          <ac:spMkLst>
            <pc:docMk/>
            <pc:sldMk cId="3464782552" sldId="347"/>
            <ac:spMk id="3" creationId="{00000000-0000-0000-0000-000000000000}"/>
          </ac:spMkLst>
        </pc:spChg>
      </pc:sldChg>
      <pc:sldChg chg="modSp add mod">
        <pc:chgData name="Walther Stefan, SUE PI" userId="3f81ce1b-0a65-42b3-830e-2f4ebf1e6f96" providerId="ADAL" clId="{4C5015E5-33F7-4056-BABC-05F248830117}" dt="2024-02-23T14:11:55.556" v="142"/>
        <pc:sldMkLst>
          <pc:docMk/>
          <pc:sldMk cId="1674566420" sldId="348"/>
        </pc:sldMkLst>
        <pc:spChg chg="mod">
          <ac:chgData name="Walther Stefan, SUE PI" userId="3f81ce1b-0a65-42b3-830e-2f4ebf1e6f96" providerId="ADAL" clId="{4C5015E5-33F7-4056-BABC-05F248830117}" dt="2024-02-23T14:11:55.556" v="142"/>
          <ac:spMkLst>
            <pc:docMk/>
            <pc:sldMk cId="1674566420" sldId="348"/>
            <ac:spMk id="3" creationId="{00000000-0000-0000-0000-000000000000}"/>
          </ac:spMkLst>
        </pc:spChg>
      </pc:sldChg>
      <pc:sldChg chg="modSp add mod">
        <pc:chgData name="Walther Stefan, SUE PI" userId="3f81ce1b-0a65-42b3-830e-2f4ebf1e6f96" providerId="ADAL" clId="{4C5015E5-33F7-4056-BABC-05F248830117}" dt="2024-02-23T14:12:02.096" v="143"/>
        <pc:sldMkLst>
          <pc:docMk/>
          <pc:sldMk cId="3130571912" sldId="349"/>
        </pc:sldMkLst>
        <pc:spChg chg="mod">
          <ac:chgData name="Walther Stefan, SUE PI" userId="3f81ce1b-0a65-42b3-830e-2f4ebf1e6f96" providerId="ADAL" clId="{4C5015E5-33F7-4056-BABC-05F248830117}" dt="2024-02-23T14:12:02.096" v="143"/>
          <ac:spMkLst>
            <pc:docMk/>
            <pc:sldMk cId="3130571912" sldId="349"/>
            <ac:spMk id="3" creationId="{00000000-0000-0000-0000-000000000000}"/>
          </ac:spMkLst>
        </pc:spChg>
      </pc:sldChg>
      <pc:sldChg chg="modSp add mod">
        <pc:chgData name="Walther Stefan, SUE PI" userId="3f81ce1b-0a65-42b3-830e-2f4ebf1e6f96" providerId="ADAL" clId="{4C5015E5-33F7-4056-BABC-05F248830117}" dt="2024-02-23T14:12:08.125" v="144"/>
        <pc:sldMkLst>
          <pc:docMk/>
          <pc:sldMk cId="1756442045" sldId="350"/>
        </pc:sldMkLst>
        <pc:spChg chg="mod">
          <ac:chgData name="Walther Stefan, SUE PI" userId="3f81ce1b-0a65-42b3-830e-2f4ebf1e6f96" providerId="ADAL" clId="{4C5015E5-33F7-4056-BABC-05F248830117}" dt="2024-02-23T14:12:08.125" v="144"/>
          <ac:spMkLst>
            <pc:docMk/>
            <pc:sldMk cId="1756442045" sldId="350"/>
            <ac:spMk id="3" creationId="{00000000-0000-0000-0000-000000000000}"/>
          </ac:spMkLst>
        </pc:spChg>
      </pc:sldChg>
      <pc:sldChg chg="modSp add mod">
        <pc:chgData name="Walther Stefan, SUE PI" userId="3f81ce1b-0a65-42b3-830e-2f4ebf1e6f96" providerId="ADAL" clId="{4C5015E5-33F7-4056-BABC-05F248830117}" dt="2024-02-23T14:12:13.738" v="145"/>
        <pc:sldMkLst>
          <pc:docMk/>
          <pc:sldMk cId="2863336202" sldId="351"/>
        </pc:sldMkLst>
        <pc:spChg chg="mod">
          <ac:chgData name="Walther Stefan, SUE PI" userId="3f81ce1b-0a65-42b3-830e-2f4ebf1e6f96" providerId="ADAL" clId="{4C5015E5-33F7-4056-BABC-05F248830117}" dt="2024-02-23T14:12:13.738" v="145"/>
          <ac:spMkLst>
            <pc:docMk/>
            <pc:sldMk cId="2863336202" sldId="351"/>
            <ac:spMk id="3" creationId="{00000000-0000-0000-0000-000000000000}"/>
          </ac:spMkLst>
        </pc:spChg>
      </pc:sldChg>
      <pc:sldChg chg="modSp add mod">
        <pc:chgData name="Walther Stefan, SUE PI" userId="3f81ce1b-0a65-42b3-830e-2f4ebf1e6f96" providerId="ADAL" clId="{4C5015E5-33F7-4056-BABC-05F248830117}" dt="2024-02-23T14:02:21.615" v="120"/>
        <pc:sldMkLst>
          <pc:docMk/>
          <pc:sldMk cId="582709574" sldId="352"/>
        </pc:sldMkLst>
        <pc:spChg chg="mod">
          <ac:chgData name="Walther Stefan, SUE PI" userId="3f81ce1b-0a65-42b3-830e-2f4ebf1e6f96" providerId="ADAL" clId="{4C5015E5-33F7-4056-BABC-05F248830117}" dt="2024-02-23T14:02:21.615" v="120"/>
          <ac:spMkLst>
            <pc:docMk/>
            <pc:sldMk cId="582709574" sldId="352"/>
            <ac:spMk id="3" creationId="{00000000-0000-0000-0000-000000000000}"/>
          </ac:spMkLst>
        </pc:spChg>
      </pc:sldChg>
      <pc:sldChg chg="modSp add mod">
        <pc:chgData name="Walther Stefan, SUE PI" userId="3f81ce1b-0a65-42b3-830e-2f4ebf1e6f96" providerId="ADAL" clId="{4C5015E5-33F7-4056-BABC-05F248830117}" dt="2024-02-23T14:12:21.695" v="146"/>
        <pc:sldMkLst>
          <pc:docMk/>
          <pc:sldMk cId="1644009356" sldId="353"/>
        </pc:sldMkLst>
        <pc:spChg chg="mod">
          <ac:chgData name="Walther Stefan, SUE PI" userId="3f81ce1b-0a65-42b3-830e-2f4ebf1e6f96" providerId="ADAL" clId="{4C5015E5-33F7-4056-BABC-05F248830117}" dt="2024-02-23T14:12:21.695" v="146"/>
          <ac:spMkLst>
            <pc:docMk/>
            <pc:sldMk cId="1644009356" sldId="353"/>
            <ac:spMk id="3" creationId="{00000000-0000-0000-0000-000000000000}"/>
          </ac:spMkLst>
        </pc:spChg>
      </pc:sldChg>
      <pc:sldChg chg="modSp add del mod">
        <pc:chgData name="Walther Stefan, SUE PI" userId="3f81ce1b-0a65-42b3-830e-2f4ebf1e6f96" providerId="ADAL" clId="{4C5015E5-33F7-4056-BABC-05F248830117}" dt="2024-02-23T14:02:47.668" v="123" actId="47"/>
        <pc:sldMkLst>
          <pc:docMk/>
          <pc:sldMk cId="2788105704" sldId="353"/>
        </pc:sldMkLst>
        <pc:spChg chg="mod">
          <ac:chgData name="Walther Stefan, SUE PI" userId="3f81ce1b-0a65-42b3-830e-2f4ebf1e6f96" providerId="ADAL" clId="{4C5015E5-33F7-4056-BABC-05F248830117}" dt="2024-02-23T14:02:42.437" v="122"/>
          <ac:spMkLst>
            <pc:docMk/>
            <pc:sldMk cId="2788105704" sldId="353"/>
            <ac:spMk id="3" creationId="{00000000-0000-0000-0000-000000000000}"/>
          </ac:spMkLst>
        </pc:spChg>
      </pc:sldChg>
      <pc:sldChg chg="modSp add mod">
        <pc:chgData name="Walther Stefan, SUE PI" userId="3f81ce1b-0a65-42b3-830e-2f4ebf1e6f96" providerId="ADAL" clId="{4C5015E5-33F7-4056-BABC-05F248830117}" dt="2024-02-23T14:12:28.511" v="147"/>
        <pc:sldMkLst>
          <pc:docMk/>
          <pc:sldMk cId="1823173775" sldId="354"/>
        </pc:sldMkLst>
        <pc:spChg chg="mod">
          <ac:chgData name="Walther Stefan, SUE PI" userId="3f81ce1b-0a65-42b3-830e-2f4ebf1e6f96" providerId="ADAL" clId="{4C5015E5-33F7-4056-BABC-05F248830117}" dt="2024-02-23T14:12:28.511" v="147"/>
          <ac:spMkLst>
            <pc:docMk/>
            <pc:sldMk cId="1823173775" sldId="354"/>
            <ac:spMk id="3" creationId="{00000000-0000-0000-0000-000000000000}"/>
          </ac:spMkLst>
        </pc:spChg>
      </pc:sldChg>
      <pc:sldChg chg="modSp add del mod">
        <pc:chgData name="Walther Stefan, SUE PI" userId="3f81ce1b-0a65-42b3-830e-2f4ebf1e6f96" providerId="ADAL" clId="{4C5015E5-33F7-4056-BABC-05F248830117}" dt="2024-02-28T08:53:18.920" v="183"/>
        <pc:sldMkLst>
          <pc:docMk/>
          <pc:sldMk cId="2663049999" sldId="355"/>
        </pc:sldMkLst>
        <pc:spChg chg="mod">
          <ac:chgData name="Walther Stefan, SUE PI" userId="3f81ce1b-0a65-42b3-830e-2f4ebf1e6f96" providerId="ADAL" clId="{4C5015E5-33F7-4056-BABC-05F248830117}" dt="2024-02-28T08:53:16.560" v="180" actId="6549"/>
          <ac:spMkLst>
            <pc:docMk/>
            <pc:sldMk cId="2663049999" sldId="355"/>
            <ac:spMk id="3" creationId="{00000000-0000-0000-0000-000000000000}"/>
          </ac:spMkLst>
        </pc:spChg>
      </pc:sldChg>
      <pc:sldChg chg="modSp add mod">
        <pc:chgData name="Walther Stefan, SUE PI" userId="3f81ce1b-0a65-42b3-830e-2f4ebf1e6f96" providerId="ADAL" clId="{4C5015E5-33F7-4056-BABC-05F248830117}" dt="2024-02-28T08:56:36.893" v="189"/>
        <pc:sldMkLst>
          <pc:docMk/>
          <pc:sldMk cId="3810173315" sldId="355"/>
        </pc:sldMkLst>
        <pc:spChg chg="mod">
          <ac:chgData name="Walther Stefan, SUE PI" userId="3f81ce1b-0a65-42b3-830e-2f4ebf1e6f96" providerId="ADAL" clId="{4C5015E5-33F7-4056-BABC-05F248830117}" dt="2024-02-28T08:56:36.893" v="189"/>
          <ac:spMkLst>
            <pc:docMk/>
            <pc:sldMk cId="3810173315" sldId="355"/>
            <ac:spMk id="3" creationId="{00000000-0000-0000-0000-000000000000}"/>
          </ac:spMkLst>
        </pc:spChg>
      </pc:sldChg>
      <pc:sldChg chg="modSp add mod">
        <pc:chgData name="Walther Stefan, SUE PI" userId="3f81ce1b-0a65-42b3-830e-2f4ebf1e6f96" providerId="ADAL" clId="{4C5015E5-33F7-4056-BABC-05F248830117}" dt="2024-02-28T08:57:01.577" v="191"/>
        <pc:sldMkLst>
          <pc:docMk/>
          <pc:sldMk cId="465556526" sldId="356"/>
        </pc:sldMkLst>
        <pc:spChg chg="mod">
          <ac:chgData name="Walther Stefan, SUE PI" userId="3f81ce1b-0a65-42b3-830e-2f4ebf1e6f96" providerId="ADAL" clId="{4C5015E5-33F7-4056-BABC-05F248830117}" dt="2024-02-28T08:57:01.577" v="191"/>
          <ac:spMkLst>
            <pc:docMk/>
            <pc:sldMk cId="465556526" sldId="356"/>
            <ac:spMk id="3" creationId="{00000000-0000-0000-0000-000000000000}"/>
          </ac:spMkLst>
        </pc:spChg>
      </pc:sldChg>
      <pc:sldChg chg="modSp add mod">
        <pc:chgData name="Walther Stefan, SUE PI" userId="3f81ce1b-0a65-42b3-830e-2f4ebf1e6f96" providerId="ADAL" clId="{4C5015E5-33F7-4056-BABC-05F248830117}" dt="2024-02-28T08:57:30.944" v="194"/>
        <pc:sldMkLst>
          <pc:docMk/>
          <pc:sldMk cId="1434353930" sldId="357"/>
        </pc:sldMkLst>
        <pc:spChg chg="mod">
          <ac:chgData name="Walther Stefan, SUE PI" userId="3f81ce1b-0a65-42b3-830e-2f4ebf1e6f96" providerId="ADAL" clId="{4C5015E5-33F7-4056-BABC-05F248830117}" dt="2024-02-28T08:57:30.944" v="194"/>
          <ac:spMkLst>
            <pc:docMk/>
            <pc:sldMk cId="1434353930" sldId="357"/>
            <ac:spMk id="3" creationId="{00000000-0000-0000-0000-000000000000}"/>
          </ac:spMkLst>
        </pc:spChg>
      </pc:sldChg>
      <pc:sldChg chg="modSp add mod">
        <pc:chgData name="Walther Stefan, SUE PI" userId="3f81ce1b-0a65-42b3-830e-2f4ebf1e6f96" providerId="ADAL" clId="{4C5015E5-33F7-4056-BABC-05F248830117}" dt="2024-02-28T08:57:53.045" v="197"/>
        <pc:sldMkLst>
          <pc:docMk/>
          <pc:sldMk cId="1251452995" sldId="358"/>
        </pc:sldMkLst>
        <pc:spChg chg="mod">
          <ac:chgData name="Walther Stefan, SUE PI" userId="3f81ce1b-0a65-42b3-830e-2f4ebf1e6f96" providerId="ADAL" clId="{4C5015E5-33F7-4056-BABC-05F248830117}" dt="2024-02-28T08:57:53.045" v="197"/>
          <ac:spMkLst>
            <pc:docMk/>
            <pc:sldMk cId="1251452995" sldId="358"/>
            <ac:spMk id="3" creationId="{00000000-0000-0000-0000-000000000000}"/>
          </ac:spMkLst>
        </pc:spChg>
      </pc:sldChg>
      <pc:sldChg chg="modSp add mod">
        <pc:chgData name="Walther Stefan, SUE PI" userId="3f81ce1b-0a65-42b3-830e-2f4ebf1e6f96" providerId="ADAL" clId="{4C5015E5-33F7-4056-BABC-05F248830117}" dt="2024-02-28T08:58:14.832" v="200"/>
        <pc:sldMkLst>
          <pc:docMk/>
          <pc:sldMk cId="2999247871" sldId="359"/>
        </pc:sldMkLst>
        <pc:spChg chg="mod">
          <ac:chgData name="Walther Stefan, SUE PI" userId="3f81ce1b-0a65-42b3-830e-2f4ebf1e6f96" providerId="ADAL" clId="{4C5015E5-33F7-4056-BABC-05F248830117}" dt="2024-02-28T08:58:14.832" v="200"/>
          <ac:spMkLst>
            <pc:docMk/>
            <pc:sldMk cId="2999247871" sldId="359"/>
            <ac:spMk id="3" creationId="{00000000-0000-0000-0000-000000000000}"/>
          </ac:spMkLst>
        </pc:spChg>
      </pc:sldChg>
      <pc:sldChg chg="modSp add mod">
        <pc:chgData name="Walther Stefan, SUE PI" userId="3f81ce1b-0a65-42b3-830e-2f4ebf1e6f96" providerId="ADAL" clId="{4C5015E5-33F7-4056-BABC-05F248830117}" dt="2024-02-28T08:58:33.178" v="204" actId="20577"/>
        <pc:sldMkLst>
          <pc:docMk/>
          <pc:sldMk cId="1447941100" sldId="360"/>
        </pc:sldMkLst>
        <pc:spChg chg="mod">
          <ac:chgData name="Walther Stefan, SUE PI" userId="3f81ce1b-0a65-42b3-830e-2f4ebf1e6f96" providerId="ADAL" clId="{4C5015E5-33F7-4056-BABC-05F248830117}" dt="2024-02-28T08:58:33.178" v="204" actId="20577"/>
          <ac:spMkLst>
            <pc:docMk/>
            <pc:sldMk cId="1447941100" sldId="360"/>
            <ac:spMk id="3" creationId="{00000000-0000-0000-0000-000000000000}"/>
          </ac:spMkLst>
        </pc:spChg>
      </pc:sldChg>
      <pc:sldChg chg="modSp add mod">
        <pc:chgData name="Walther Stefan, SUE PI" userId="3f81ce1b-0a65-42b3-830e-2f4ebf1e6f96" providerId="ADAL" clId="{4C5015E5-33F7-4056-BABC-05F248830117}" dt="2024-02-28T08:58:52.440" v="208" actId="20577"/>
        <pc:sldMkLst>
          <pc:docMk/>
          <pc:sldMk cId="2505292347" sldId="361"/>
        </pc:sldMkLst>
        <pc:spChg chg="mod">
          <ac:chgData name="Walther Stefan, SUE PI" userId="3f81ce1b-0a65-42b3-830e-2f4ebf1e6f96" providerId="ADAL" clId="{4C5015E5-33F7-4056-BABC-05F248830117}" dt="2024-02-28T08:58:52.440" v="208" actId="20577"/>
          <ac:spMkLst>
            <pc:docMk/>
            <pc:sldMk cId="2505292347" sldId="361"/>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D4F0475-33BF-4FCB-AA97-D74C026DEDBA}" type="datetimeFigureOut">
              <a:rPr lang="de-CH" smtClean="0"/>
              <a:t>28.02.2024</a:t>
            </a:fld>
            <a:endParaRPr lang="de-CH"/>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F828156D-0237-4B3A-88D3-A0B508CDD4B2}" type="slidenum">
              <a:rPr lang="de-CH" smtClean="0"/>
              <a:t>‹Nr.›</a:t>
            </a:fld>
            <a:endParaRPr lang="de-CH"/>
          </a:p>
        </p:txBody>
      </p:sp>
    </p:spTree>
    <p:extLst>
      <p:ext uri="{BB962C8B-B14F-4D97-AF65-F5344CB8AC3E}">
        <p14:creationId xmlns:p14="http://schemas.microsoft.com/office/powerpoint/2010/main" val="1834447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Bemerkung: Nummerierung der </a:t>
            </a:r>
            <a:r>
              <a:rPr lang="de-DE" dirty="0" err="1"/>
              <a:t>Massnahmen</a:t>
            </a:r>
            <a:r>
              <a:rPr lang="de-DE" dirty="0"/>
              <a:t> bleibt bestehen, auch wenn </a:t>
            </a:r>
            <a:r>
              <a:rPr lang="de-DE" dirty="0" err="1"/>
              <a:t>Massnahmen</a:t>
            </a:r>
            <a:r>
              <a:rPr lang="de-DE" dirty="0"/>
              <a:t> abgeschrieben worden sind.</a:t>
            </a:r>
            <a:endParaRPr lang="de-CH" dirty="0"/>
          </a:p>
        </p:txBody>
      </p:sp>
      <p:sp>
        <p:nvSpPr>
          <p:cNvPr id="4" name="Foliennummernplatzhalter 3"/>
          <p:cNvSpPr>
            <a:spLocks noGrp="1"/>
          </p:cNvSpPr>
          <p:nvPr>
            <p:ph type="sldNum" sz="quarter" idx="5"/>
          </p:nvPr>
        </p:nvSpPr>
        <p:spPr/>
        <p:txBody>
          <a:bodyPr/>
          <a:lstStyle/>
          <a:p>
            <a:fld id="{F828156D-0237-4B3A-88D3-A0B508CDD4B2}" type="slidenum">
              <a:rPr lang="de-CH" smtClean="0"/>
              <a:t>7</a:t>
            </a:fld>
            <a:endParaRPr lang="de-CH"/>
          </a:p>
        </p:txBody>
      </p:sp>
    </p:spTree>
    <p:extLst>
      <p:ext uri="{BB962C8B-B14F-4D97-AF65-F5344CB8AC3E}">
        <p14:creationId xmlns:p14="http://schemas.microsoft.com/office/powerpoint/2010/main" val="644229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Bemerkung: Nummerierung der </a:t>
            </a:r>
            <a:r>
              <a:rPr lang="de-DE" dirty="0" err="1"/>
              <a:t>Massnahmen</a:t>
            </a:r>
            <a:r>
              <a:rPr lang="de-DE" dirty="0"/>
              <a:t> bleibt bestehen, auch wenn </a:t>
            </a:r>
            <a:r>
              <a:rPr lang="de-DE" dirty="0" err="1"/>
              <a:t>Massnahmen</a:t>
            </a:r>
            <a:r>
              <a:rPr lang="de-DE" dirty="0"/>
              <a:t> abgeschrieben worden sind.</a:t>
            </a:r>
            <a:endParaRPr lang="de-CH" dirty="0"/>
          </a:p>
        </p:txBody>
      </p:sp>
      <p:sp>
        <p:nvSpPr>
          <p:cNvPr id="4" name="Foliennummernplatzhalter 3"/>
          <p:cNvSpPr>
            <a:spLocks noGrp="1"/>
          </p:cNvSpPr>
          <p:nvPr>
            <p:ph type="sldNum" sz="quarter" idx="5"/>
          </p:nvPr>
        </p:nvSpPr>
        <p:spPr/>
        <p:txBody>
          <a:bodyPr/>
          <a:lstStyle/>
          <a:p>
            <a:fld id="{F828156D-0237-4B3A-88D3-A0B508CDD4B2}" type="slidenum">
              <a:rPr lang="de-CH" smtClean="0"/>
              <a:t>8</a:t>
            </a:fld>
            <a:endParaRPr lang="de-CH"/>
          </a:p>
        </p:txBody>
      </p:sp>
    </p:spTree>
    <p:extLst>
      <p:ext uri="{BB962C8B-B14F-4D97-AF65-F5344CB8AC3E}">
        <p14:creationId xmlns:p14="http://schemas.microsoft.com/office/powerpoint/2010/main" val="418844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F828156D-0237-4B3A-88D3-A0B508CDD4B2}" type="slidenum">
              <a:rPr lang="de-CH" smtClean="0"/>
              <a:t>14</a:t>
            </a:fld>
            <a:endParaRPr lang="de-CH"/>
          </a:p>
        </p:txBody>
      </p:sp>
    </p:spTree>
    <p:extLst>
      <p:ext uri="{BB962C8B-B14F-4D97-AF65-F5344CB8AC3E}">
        <p14:creationId xmlns:p14="http://schemas.microsoft.com/office/powerpoint/2010/main" val="2488996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F828156D-0237-4B3A-88D3-A0B508CDD4B2}" type="slidenum">
              <a:rPr lang="de-CH" smtClean="0"/>
              <a:t>15</a:t>
            </a:fld>
            <a:endParaRPr lang="de-CH"/>
          </a:p>
        </p:txBody>
      </p:sp>
    </p:spTree>
    <p:extLst>
      <p:ext uri="{BB962C8B-B14F-4D97-AF65-F5344CB8AC3E}">
        <p14:creationId xmlns:p14="http://schemas.microsoft.com/office/powerpoint/2010/main" val="152074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F828156D-0237-4B3A-88D3-A0B508CDD4B2}" type="slidenum">
              <a:rPr lang="de-CH" smtClean="0"/>
              <a:t>33</a:t>
            </a:fld>
            <a:endParaRPr lang="de-CH"/>
          </a:p>
        </p:txBody>
      </p:sp>
    </p:spTree>
    <p:extLst>
      <p:ext uri="{BB962C8B-B14F-4D97-AF65-F5344CB8AC3E}">
        <p14:creationId xmlns:p14="http://schemas.microsoft.com/office/powerpoint/2010/main" val="705314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F828156D-0237-4B3A-88D3-A0B508CDD4B2}" type="slidenum">
              <a:rPr lang="de-CH" smtClean="0"/>
              <a:t>34</a:t>
            </a:fld>
            <a:endParaRPr lang="de-CH"/>
          </a:p>
        </p:txBody>
      </p:sp>
    </p:spTree>
    <p:extLst>
      <p:ext uri="{BB962C8B-B14F-4D97-AF65-F5344CB8AC3E}">
        <p14:creationId xmlns:p14="http://schemas.microsoft.com/office/powerpoint/2010/main" val="219151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Ab hier: neue </a:t>
            </a:r>
            <a:r>
              <a:rPr lang="de-DE" dirty="0" err="1"/>
              <a:t>Massnahmen</a:t>
            </a:r>
            <a:endParaRPr lang="de-CH" dirty="0"/>
          </a:p>
        </p:txBody>
      </p:sp>
      <p:sp>
        <p:nvSpPr>
          <p:cNvPr id="4" name="Foliennummernplatzhalter 3"/>
          <p:cNvSpPr>
            <a:spLocks noGrp="1"/>
          </p:cNvSpPr>
          <p:nvPr>
            <p:ph type="sldNum" sz="quarter" idx="5"/>
          </p:nvPr>
        </p:nvSpPr>
        <p:spPr/>
        <p:txBody>
          <a:bodyPr/>
          <a:lstStyle/>
          <a:p>
            <a:fld id="{F828156D-0237-4B3A-88D3-A0B508CDD4B2}" type="slidenum">
              <a:rPr lang="de-CH" smtClean="0"/>
              <a:t>41</a:t>
            </a:fld>
            <a:endParaRPr lang="de-CH"/>
          </a:p>
        </p:txBody>
      </p:sp>
    </p:spTree>
    <p:extLst>
      <p:ext uri="{BB962C8B-B14F-4D97-AF65-F5344CB8AC3E}">
        <p14:creationId xmlns:p14="http://schemas.microsoft.com/office/powerpoint/2010/main" val="155173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Ab hier: neue </a:t>
            </a:r>
            <a:r>
              <a:rPr lang="de-DE" dirty="0" err="1"/>
              <a:t>Massnahmen</a:t>
            </a:r>
            <a:endParaRPr lang="de-CH" dirty="0"/>
          </a:p>
        </p:txBody>
      </p:sp>
      <p:sp>
        <p:nvSpPr>
          <p:cNvPr id="4" name="Foliennummernplatzhalter 3"/>
          <p:cNvSpPr>
            <a:spLocks noGrp="1"/>
          </p:cNvSpPr>
          <p:nvPr>
            <p:ph type="sldNum" sz="quarter" idx="5"/>
          </p:nvPr>
        </p:nvSpPr>
        <p:spPr/>
        <p:txBody>
          <a:bodyPr/>
          <a:lstStyle/>
          <a:p>
            <a:fld id="{F828156D-0237-4B3A-88D3-A0B508CDD4B2}" type="slidenum">
              <a:rPr lang="de-CH" smtClean="0"/>
              <a:t>42</a:t>
            </a:fld>
            <a:endParaRPr lang="de-CH"/>
          </a:p>
        </p:txBody>
      </p:sp>
    </p:spTree>
    <p:extLst>
      <p:ext uri="{BB962C8B-B14F-4D97-AF65-F5344CB8AC3E}">
        <p14:creationId xmlns:p14="http://schemas.microsoft.com/office/powerpoint/2010/main" val="37478669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47664" y="2512913"/>
            <a:ext cx="7128791" cy="1470025"/>
          </a:xfrm>
        </p:spPr>
        <p:txBody>
          <a:bodyPr>
            <a:normAutofit/>
          </a:bodyPr>
          <a:lstStyle>
            <a:lvl1pPr algn="l">
              <a:lnSpc>
                <a:spcPts val="4200"/>
              </a:lnSpc>
              <a:defRPr sz="3600">
                <a:solidFill>
                  <a:schemeClr val="tx1"/>
                </a:solidFill>
              </a:defRPr>
            </a:lvl1pPr>
          </a:lstStyle>
          <a:p>
            <a:r>
              <a:rPr lang="de-DE"/>
              <a:t>Titelmasterformat durch Klicken bearbeiten</a:t>
            </a:r>
            <a:endParaRPr lang="it-IT"/>
          </a:p>
        </p:txBody>
      </p:sp>
      <p:sp>
        <p:nvSpPr>
          <p:cNvPr id="3" name="Untertitel 2"/>
          <p:cNvSpPr>
            <a:spLocks noGrp="1"/>
          </p:cNvSpPr>
          <p:nvPr>
            <p:ph type="subTitle" idx="1"/>
          </p:nvPr>
        </p:nvSpPr>
        <p:spPr>
          <a:xfrm>
            <a:off x="1547664" y="4268688"/>
            <a:ext cx="7128792" cy="1752600"/>
          </a:xfrm>
        </p:spPr>
        <p:txBody>
          <a:bodyPr>
            <a:normAutofit/>
          </a:bodyPr>
          <a:lstStyle>
            <a:lvl1pPr marL="0" indent="0" algn="l">
              <a:buNone/>
              <a:defRPr sz="180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it-IT"/>
          </a:p>
        </p:txBody>
      </p:sp>
      <p:sp>
        <p:nvSpPr>
          <p:cNvPr id="4" name="Datumsplatzhalter 3"/>
          <p:cNvSpPr>
            <a:spLocks noGrp="1"/>
          </p:cNvSpPr>
          <p:nvPr>
            <p:ph type="dt" sz="half" idx="10"/>
          </p:nvPr>
        </p:nvSpPr>
        <p:spPr/>
        <p:txBody>
          <a:bodyPr/>
          <a:lstStyle/>
          <a:p>
            <a:r>
              <a:rPr lang="de-DE"/>
              <a:t>11. März 2024</a:t>
            </a:r>
            <a:endParaRPr lang="de-CH" dirty="0"/>
          </a:p>
        </p:txBody>
      </p:sp>
      <p:sp>
        <p:nvSpPr>
          <p:cNvPr id="6" name="Foliennummernplatzhalter 5"/>
          <p:cNvSpPr>
            <a:spLocks noGrp="1"/>
          </p:cNvSpPr>
          <p:nvPr>
            <p:ph type="sldNum" sz="quarter" idx="12"/>
          </p:nvPr>
        </p:nvSpPr>
        <p:spPr/>
        <p:txBody>
          <a:bodyPr/>
          <a:lstStyle/>
          <a:p>
            <a:fld id="{48124EE6-7D8D-4FCD-843E-ADAC82A34A28}" type="slidenum">
              <a:rPr lang="de-CH" smtClean="0"/>
              <a:t>‹Nr.›</a:t>
            </a:fld>
            <a:endParaRPr lang="de-CH"/>
          </a:p>
        </p:txBody>
      </p:sp>
      <p:sp>
        <p:nvSpPr>
          <p:cNvPr id="10" name="Text Box 8"/>
          <p:cNvSpPr txBox="1">
            <a:spLocks noChangeArrowheads="1"/>
          </p:cNvSpPr>
          <p:nvPr userDrawn="1"/>
        </p:nvSpPr>
        <p:spPr bwMode="auto">
          <a:xfrm>
            <a:off x="6861175" y="617538"/>
            <a:ext cx="1673225" cy="588623"/>
          </a:xfrm>
          <a:prstGeom prst="rect">
            <a:avLst/>
          </a:prstGeom>
          <a:noFill/>
          <a:ln w="9525">
            <a:noFill/>
            <a:miter lim="800000"/>
            <a:headEnd/>
            <a:tailEnd/>
          </a:ln>
          <a:effectLst/>
        </p:spPr>
        <p:txBody>
          <a:bodyPr lIns="0" tIns="0" rIns="0" bIns="0">
            <a:spAutoFit/>
          </a:bodyPr>
          <a:lstStyle>
            <a:lvl1pPr>
              <a:defRPr sz="2000">
                <a:solidFill>
                  <a:schemeClr val="tx1"/>
                </a:solidFill>
                <a:latin typeface="Arial" charset="0"/>
                <a:ea typeface="ヒラギノ角ゴ Pro W3" pitchFamily="-111" charset="-128"/>
              </a:defRPr>
            </a:lvl1pPr>
            <a:lvl2pPr marL="37931725" indent="-37474525">
              <a:defRPr sz="2000">
                <a:solidFill>
                  <a:schemeClr val="tx1"/>
                </a:solidFill>
                <a:latin typeface="Arial" charset="0"/>
                <a:ea typeface="ヒラギノ角ゴ Pro W3" pitchFamily="-111" charset="-128"/>
              </a:defRPr>
            </a:lvl2pPr>
            <a:lvl3pPr>
              <a:defRPr sz="2000">
                <a:solidFill>
                  <a:schemeClr val="tx1"/>
                </a:solidFill>
                <a:latin typeface="Arial" charset="0"/>
                <a:ea typeface="ヒラギノ角ゴ Pro W3" pitchFamily="-111" charset="-128"/>
              </a:defRPr>
            </a:lvl3pPr>
            <a:lvl4pPr>
              <a:defRPr sz="2000">
                <a:solidFill>
                  <a:schemeClr val="tx1"/>
                </a:solidFill>
                <a:latin typeface="Arial" charset="0"/>
                <a:ea typeface="ヒラギノ角ゴ Pro W3" pitchFamily="-111" charset="-128"/>
              </a:defRPr>
            </a:lvl4pPr>
            <a:lvl5pPr>
              <a:defRPr sz="2000">
                <a:solidFill>
                  <a:schemeClr val="tx1"/>
                </a:solidFill>
                <a:latin typeface="Arial" charset="0"/>
                <a:ea typeface="ヒラギノ角ゴ Pro W3" pitchFamily="-111" charset="-128"/>
              </a:defRPr>
            </a:lvl5pPr>
            <a:lvl6pPr marL="457200" eaLnBrk="0" fontAlgn="base" hangingPunct="0">
              <a:spcBef>
                <a:spcPct val="0"/>
              </a:spcBef>
              <a:spcAft>
                <a:spcPct val="0"/>
              </a:spcAft>
              <a:defRPr sz="2000">
                <a:solidFill>
                  <a:schemeClr val="tx1"/>
                </a:solidFill>
                <a:latin typeface="Arial" charset="0"/>
                <a:ea typeface="ヒラギノ角ゴ Pro W3" pitchFamily="-111" charset="-128"/>
              </a:defRPr>
            </a:lvl6pPr>
            <a:lvl7pPr marL="914400" eaLnBrk="0" fontAlgn="base" hangingPunct="0">
              <a:spcBef>
                <a:spcPct val="0"/>
              </a:spcBef>
              <a:spcAft>
                <a:spcPct val="0"/>
              </a:spcAft>
              <a:defRPr sz="2000">
                <a:solidFill>
                  <a:schemeClr val="tx1"/>
                </a:solidFill>
                <a:latin typeface="Arial" charset="0"/>
                <a:ea typeface="ヒラギノ角ゴ Pro W3" pitchFamily="-111" charset="-128"/>
              </a:defRPr>
            </a:lvl7pPr>
            <a:lvl8pPr marL="1371600" eaLnBrk="0" fontAlgn="base" hangingPunct="0">
              <a:spcBef>
                <a:spcPct val="0"/>
              </a:spcBef>
              <a:spcAft>
                <a:spcPct val="0"/>
              </a:spcAft>
              <a:defRPr sz="2000">
                <a:solidFill>
                  <a:schemeClr val="tx1"/>
                </a:solidFill>
                <a:latin typeface="Arial" charset="0"/>
                <a:ea typeface="ヒラギノ角ゴ Pro W3" pitchFamily="-111" charset="-128"/>
              </a:defRPr>
            </a:lvl8pPr>
            <a:lvl9pPr marL="1828800" eaLnBrk="0" fontAlgn="base" hangingPunct="0">
              <a:spcBef>
                <a:spcPct val="0"/>
              </a:spcBef>
              <a:spcAft>
                <a:spcPct val="0"/>
              </a:spcAft>
              <a:defRPr sz="2000">
                <a:solidFill>
                  <a:schemeClr val="tx1"/>
                </a:solidFill>
                <a:latin typeface="Arial" charset="0"/>
                <a:ea typeface="ヒラギノ角ゴ Pro W3" pitchFamily="-111" charset="-128"/>
              </a:defRPr>
            </a:lvl9pPr>
          </a:lstStyle>
          <a:p>
            <a:pPr>
              <a:spcBef>
                <a:spcPct val="50000"/>
              </a:spcBef>
              <a:defRPr/>
            </a:pPr>
            <a:r>
              <a:rPr lang="de-DE" sz="850" b="1" spc="40" dirty="0"/>
              <a:t>Stadt Bern</a:t>
            </a:r>
            <a:br>
              <a:rPr lang="de-DE" sz="850" b="1" spc="40" dirty="0"/>
            </a:br>
            <a:r>
              <a:rPr lang="de-DE" sz="850" spc="40" dirty="0"/>
              <a:t>Direktion für Sicherheit</a:t>
            </a:r>
            <a:br>
              <a:rPr lang="de-DE" sz="850" spc="40" dirty="0"/>
            </a:br>
            <a:r>
              <a:rPr lang="de-DE" sz="850" spc="40" dirty="0"/>
              <a:t>Umwelt und Energie</a:t>
            </a:r>
          </a:p>
          <a:p>
            <a:pPr>
              <a:spcBef>
                <a:spcPct val="50000"/>
              </a:spcBef>
              <a:defRPr/>
            </a:pPr>
            <a:endParaRPr lang="de-DE" sz="850" dirty="0"/>
          </a:p>
        </p:txBody>
      </p:sp>
      <p:pic>
        <p:nvPicPr>
          <p:cNvPr id="11" name="Picture 7" descr="logo_bernstadt"/>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21450" y="341313"/>
            <a:ext cx="27622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 name="Group 15"/>
          <p:cNvGrpSpPr>
            <a:grpSpLocks/>
          </p:cNvGrpSpPr>
          <p:nvPr userDrawn="1"/>
        </p:nvGrpSpPr>
        <p:grpSpPr bwMode="auto">
          <a:xfrm>
            <a:off x="693738" y="1117600"/>
            <a:ext cx="1885950" cy="341313"/>
            <a:chOff x="3014" y="647"/>
            <a:chExt cx="1188" cy="215"/>
          </a:xfrm>
        </p:grpSpPr>
        <p:sp>
          <p:nvSpPr>
            <p:cNvPr id="16" name="Rectangle 9"/>
            <p:cNvSpPr>
              <a:spLocks noChangeArrowheads="1"/>
            </p:cNvSpPr>
            <p:nvPr/>
          </p:nvSpPr>
          <p:spPr bwMode="auto">
            <a:xfrm>
              <a:off x="3014" y="647"/>
              <a:ext cx="594" cy="215"/>
            </a:xfrm>
            <a:prstGeom prst="rect">
              <a:avLst/>
            </a:prstGeom>
            <a:solidFill>
              <a:srgbClr val="EB002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p>
          </p:txBody>
        </p:sp>
        <p:sp>
          <p:nvSpPr>
            <p:cNvPr id="17" name="Rectangle 10"/>
            <p:cNvSpPr>
              <a:spLocks noChangeArrowheads="1"/>
            </p:cNvSpPr>
            <p:nvPr/>
          </p:nvSpPr>
          <p:spPr bwMode="auto">
            <a:xfrm>
              <a:off x="3608" y="647"/>
              <a:ext cx="594" cy="21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p>
          </p:txBody>
        </p:sp>
      </p:grpSp>
      <p:sp>
        <p:nvSpPr>
          <p:cNvPr id="13" name="Textfeld 12"/>
          <p:cNvSpPr txBox="1"/>
          <p:nvPr userDrawn="1"/>
        </p:nvSpPr>
        <p:spPr>
          <a:xfrm>
            <a:off x="7821885" y="6343461"/>
            <a:ext cx="216024" cy="338554"/>
          </a:xfrm>
          <a:prstGeom prst="rect">
            <a:avLst/>
          </a:prstGeom>
          <a:noFill/>
        </p:spPr>
        <p:txBody>
          <a:bodyPr wrap="square" rtlCol="0">
            <a:spAutoFit/>
          </a:bodyPr>
          <a:lstStyle/>
          <a:p>
            <a:r>
              <a:rPr lang="de-CH" sz="1600" dirty="0">
                <a:latin typeface="Arial"/>
                <a:cs typeface="Arial"/>
              </a:rPr>
              <a:t>|</a:t>
            </a:r>
            <a:endParaRPr lang="de-CH" sz="1600" dirty="0"/>
          </a:p>
        </p:txBody>
      </p:sp>
    </p:spTree>
    <p:extLst>
      <p:ext uri="{BB962C8B-B14F-4D97-AF65-F5344CB8AC3E}">
        <p14:creationId xmlns:p14="http://schemas.microsoft.com/office/powerpoint/2010/main" val="1287963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de-DE"/>
              <a:t>Titelmasterformat durch Klicken bearbeiten</a:t>
            </a:r>
            <a:endParaRPr lang="it-IT"/>
          </a:p>
        </p:txBody>
      </p:sp>
      <p:sp>
        <p:nvSpPr>
          <p:cNvPr id="3" name="Inhaltsplatzhalter 2"/>
          <p:cNvSpPr>
            <a:spLocks noGrp="1"/>
          </p:cNvSpPr>
          <p:nvPr>
            <p:ph idx="1"/>
          </p:nvPr>
        </p:nvSpPr>
        <p:spPr/>
        <p:txBody>
          <a:bodyPr/>
          <a:lstStyle>
            <a:lvl2pPr>
              <a:defRPr sz="1600"/>
            </a:lvl2pPr>
            <a:lvl3pPr>
              <a:defRPr sz="1600"/>
            </a:lvl3pPr>
            <a:lvl4pPr>
              <a:defRPr sz="1600"/>
            </a:lvl4pPr>
            <a:lvl5pPr>
              <a:defRPr sz="16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it-IT" dirty="0"/>
          </a:p>
        </p:txBody>
      </p:sp>
      <p:sp>
        <p:nvSpPr>
          <p:cNvPr id="4" name="Datumsplatzhalter 3"/>
          <p:cNvSpPr>
            <a:spLocks noGrp="1"/>
          </p:cNvSpPr>
          <p:nvPr>
            <p:ph type="dt" sz="half" idx="10"/>
          </p:nvPr>
        </p:nvSpPr>
        <p:spPr/>
        <p:txBody>
          <a:bodyPr/>
          <a:lstStyle/>
          <a:p>
            <a:r>
              <a:rPr lang="de-DE"/>
              <a:t>11. März 2024</a:t>
            </a:r>
            <a:endParaRPr lang="de-CH"/>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48124EE6-7D8D-4FCD-843E-ADAC82A34A28}" type="slidenum">
              <a:rPr lang="de-CH" smtClean="0"/>
              <a:t>‹Nr.›</a:t>
            </a:fld>
            <a:endParaRPr lang="de-CH"/>
          </a:p>
        </p:txBody>
      </p:sp>
    </p:spTree>
    <p:extLst>
      <p:ext uri="{BB962C8B-B14F-4D97-AF65-F5344CB8AC3E}">
        <p14:creationId xmlns:p14="http://schemas.microsoft.com/office/powerpoint/2010/main" val="3835422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de-DE"/>
              <a:t>Titelmasterformat durch Klicken bearbeiten</a:t>
            </a:r>
            <a:endParaRPr lang="it-IT"/>
          </a:p>
        </p:txBody>
      </p:sp>
      <p:sp>
        <p:nvSpPr>
          <p:cNvPr id="3" name="Inhaltsplatzhalter 2"/>
          <p:cNvSpPr>
            <a:spLocks noGrp="1"/>
          </p:cNvSpPr>
          <p:nvPr>
            <p:ph sz="half" idx="1"/>
          </p:nvPr>
        </p:nvSpPr>
        <p:spPr>
          <a:xfrm>
            <a:off x="457200" y="2204864"/>
            <a:ext cx="4038600" cy="3921299"/>
          </a:xfrm>
        </p:spPr>
        <p:txBody>
          <a:bodyPr/>
          <a:lstStyle>
            <a:lvl1pPr>
              <a:defRPr sz="20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it-IT" dirty="0"/>
          </a:p>
        </p:txBody>
      </p:sp>
      <p:sp>
        <p:nvSpPr>
          <p:cNvPr id="4" name="Inhaltsplatzhalter 3"/>
          <p:cNvSpPr>
            <a:spLocks noGrp="1"/>
          </p:cNvSpPr>
          <p:nvPr>
            <p:ph sz="half" idx="2"/>
          </p:nvPr>
        </p:nvSpPr>
        <p:spPr>
          <a:xfrm>
            <a:off x="4648200" y="2204864"/>
            <a:ext cx="4038600" cy="3921299"/>
          </a:xfrm>
        </p:spPr>
        <p:txBody>
          <a:bodyPr/>
          <a:lstStyle>
            <a:lvl1pPr>
              <a:defRPr sz="20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it-IT" dirty="0"/>
          </a:p>
        </p:txBody>
      </p:sp>
      <p:sp>
        <p:nvSpPr>
          <p:cNvPr id="5" name="Datumsplatzhalter 4"/>
          <p:cNvSpPr>
            <a:spLocks noGrp="1"/>
          </p:cNvSpPr>
          <p:nvPr>
            <p:ph type="dt" sz="half" idx="10"/>
          </p:nvPr>
        </p:nvSpPr>
        <p:spPr/>
        <p:txBody>
          <a:bodyPr/>
          <a:lstStyle/>
          <a:p>
            <a:r>
              <a:rPr lang="de-DE"/>
              <a:t>11. März 2024</a:t>
            </a:r>
            <a:endParaRPr lang="de-CH"/>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48124EE6-7D8D-4FCD-843E-ADAC82A34A28}" type="slidenum">
              <a:rPr lang="de-CH" smtClean="0"/>
              <a:t>‹Nr.›</a:t>
            </a:fld>
            <a:endParaRPr lang="de-CH"/>
          </a:p>
        </p:txBody>
      </p:sp>
    </p:spTree>
    <p:extLst>
      <p:ext uri="{BB962C8B-B14F-4D97-AF65-F5344CB8AC3E}">
        <p14:creationId xmlns:p14="http://schemas.microsoft.com/office/powerpoint/2010/main" val="3638485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de-DE" dirty="0"/>
              <a:t>Titelmasterformat durch Klicken bearbeiten</a:t>
            </a:r>
            <a:endParaRPr lang="it-IT" dirty="0"/>
          </a:p>
        </p:txBody>
      </p:sp>
      <p:sp>
        <p:nvSpPr>
          <p:cNvPr id="3" name="Textplatzhalter 2"/>
          <p:cNvSpPr>
            <a:spLocks noGrp="1"/>
          </p:cNvSpPr>
          <p:nvPr>
            <p:ph type="body" idx="1"/>
          </p:nvPr>
        </p:nvSpPr>
        <p:spPr>
          <a:xfrm>
            <a:off x="457200" y="2204864"/>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Inhaltsplatzhalter 3"/>
          <p:cNvSpPr>
            <a:spLocks noGrp="1"/>
          </p:cNvSpPr>
          <p:nvPr>
            <p:ph sz="half" idx="2"/>
          </p:nvPr>
        </p:nvSpPr>
        <p:spPr>
          <a:xfrm>
            <a:off x="457200" y="2852935"/>
            <a:ext cx="4040188" cy="3273227"/>
          </a:xfrm>
        </p:spPr>
        <p:txBody>
          <a:bodyPr/>
          <a:lstStyle>
            <a:lvl1pPr>
              <a:defRPr sz="20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it-IT" dirty="0"/>
          </a:p>
        </p:txBody>
      </p:sp>
      <p:sp>
        <p:nvSpPr>
          <p:cNvPr id="5" name="Textplatzhalter 4"/>
          <p:cNvSpPr>
            <a:spLocks noGrp="1"/>
          </p:cNvSpPr>
          <p:nvPr>
            <p:ph type="body" sz="quarter" idx="3"/>
          </p:nvPr>
        </p:nvSpPr>
        <p:spPr>
          <a:xfrm>
            <a:off x="4645025" y="2204864"/>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6" name="Inhaltsplatzhalter 5"/>
          <p:cNvSpPr>
            <a:spLocks noGrp="1"/>
          </p:cNvSpPr>
          <p:nvPr>
            <p:ph sz="quarter" idx="4"/>
          </p:nvPr>
        </p:nvSpPr>
        <p:spPr>
          <a:xfrm>
            <a:off x="4645025" y="2852935"/>
            <a:ext cx="4041775" cy="3273227"/>
          </a:xfrm>
        </p:spPr>
        <p:txBody>
          <a:bodyPr/>
          <a:lstStyle>
            <a:lvl1pPr>
              <a:defRPr sz="20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it-IT" dirty="0"/>
          </a:p>
        </p:txBody>
      </p:sp>
      <p:sp>
        <p:nvSpPr>
          <p:cNvPr id="7" name="Datumsplatzhalter 6"/>
          <p:cNvSpPr>
            <a:spLocks noGrp="1"/>
          </p:cNvSpPr>
          <p:nvPr>
            <p:ph type="dt" sz="half" idx="10"/>
          </p:nvPr>
        </p:nvSpPr>
        <p:spPr/>
        <p:txBody>
          <a:bodyPr/>
          <a:lstStyle/>
          <a:p>
            <a:r>
              <a:rPr lang="de-DE"/>
              <a:t>11. März 2024</a:t>
            </a:r>
            <a:endParaRPr lang="de-CH"/>
          </a:p>
        </p:txBody>
      </p:sp>
      <p:sp>
        <p:nvSpPr>
          <p:cNvPr id="8" name="Fußzeilenplatzhalter 7"/>
          <p:cNvSpPr>
            <a:spLocks noGrp="1"/>
          </p:cNvSpPr>
          <p:nvPr>
            <p:ph type="ftr" sz="quarter" idx="11"/>
          </p:nvPr>
        </p:nvSpPr>
        <p:spPr/>
        <p:txBody>
          <a:bodyPr/>
          <a:lstStyle/>
          <a:p>
            <a:endParaRPr lang="de-CH" dirty="0"/>
          </a:p>
        </p:txBody>
      </p:sp>
      <p:sp>
        <p:nvSpPr>
          <p:cNvPr id="9" name="Foliennummernplatzhalter 8"/>
          <p:cNvSpPr>
            <a:spLocks noGrp="1"/>
          </p:cNvSpPr>
          <p:nvPr>
            <p:ph type="sldNum" sz="quarter" idx="12"/>
          </p:nvPr>
        </p:nvSpPr>
        <p:spPr/>
        <p:txBody>
          <a:bodyPr/>
          <a:lstStyle/>
          <a:p>
            <a:fld id="{1D928418-11DB-494C-9354-5D43B1C68FDB}" type="slidenum">
              <a:rPr lang="de-CH" smtClean="0"/>
              <a:t>‹Nr.›</a:t>
            </a:fld>
            <a:endParaRPr lang="de-CH"/>
          </a:p>
        </p:txBody>
      </p:sp>
    </p:spTree>
    <p:extLst>
      <p:ext uri="{BB962C8B-B14F-4D97-AF65-F5344CB8AC3E}">
        <p14:creationId xmlns:p14="http://schemas.microsoft.com/office/powerpoint/2010/main" val="2235589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de-DE"/>
              <a:t>Titelmasterformat durch Klicken bearbeiten</a:t>
            </a:r>
            <a:endParaRPr lang="it-IT"/>
          </a:p>
        </p:txBody>
      </p:sp>
      <p:sp>
        <p:nvSpPr>
          <p:cNvPr id="3" name="Datumsplatzhalter 2"/>
          <p:cNvSpPr>
            <a:spLocks noGrp="1"/>
          </p:cNvSpPr>
          <p:nvPr>
            <p:ph type="dt" sz="half" idx="10"/>
          </p:nvPr>
        </p:nvSpPr>
        <p:spPr/>
        <p:txBody>
          <a:bodyPr/>
          <a:lstStyle/>
          <a:p>
            <a:r>
              <a:rPr lang="de-DE"/>
              <a:t>11. März 2024</a:t>
            </a:r>
            <a:endParaRPr lang="de-CH" dirty="0"/>
          </a:p>
        </p:txBody>
      </p:sp>
      <p:sp>
        <p:nvSpPr>
          <p:cNvPr id="4" name="Fußzeilenplatzhalter 3"/>
          <p:cNvSpPr>
            <a:spLocks noGrp="1"/>
          </p:cNvSpPr>
          <p:nvPr>
            <p:ph type="ftr" sz="quarter" idx="11"/>
          </p:nvPr>
        </p:nvSpPr>
        <p:spPr/>
        <p:txBody>
          <a:bodyPr/>
          <a:lstStyle/>
          <a:p>
            <a:endParaRPr lang="de-CH" dirty="0"/>
          </a:p>
        </p:txBody>
      </p:sp>
      <p:sp>
        <p:nvSpPr>
          <p:cNvPr id="5" name="Foliennummernplatzhalter 4"/>
          <p:cNvSpPr>
            <a:spLocks noGrp="1"/>
          </p:cNvSpPr>
          <p:nvPr>
            <p:ph type="sldNum" sz="quarter" idx="12"/>
          </p:nvPr>
        </p:nvSpPr>
        <p:spPr/>
        <p:txBody>
          <a:bodyPr/>
          <a:lstStyle/>
          <a:p>
            <a:fld id="{48124EE6-7D8D-4FCD-843E-ADAC82A34A28}" type="slidenum">
              <a:rPr lang="de-CH" smtClean="0"/>
              <a:t>‹Nr.›</a:t>
            </a:fld>
            <a:endParaRPr lang="de-CH" dirty="0"/>
          </a:p>
        </p:txBody>
      </p:sp>
    </p:spTree>
    <p:extLst>
      <p:ext uri="{BB962C8B-B14F-4D97-AF65-F5344CB8AC3E}">
        <p14:creationId xmlns:p14="http://schemas.microsoft.com/office/powerpoint/2010/main" val="3056734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11. März 2024</a:t>
            </a:r>
            <a:endParaRPr lang="de-CH" dirty="0"/>
          </a:p>
        </p:txBody>
      </p:sp>
      <p:sp>
        <p:nvSpPr>
          <p:cNvPr id="3" name="Fußzeilenplatzhalter 2"/>
          <p:cNvSpPr>
            <a:spLocks noGrp="1"/>
          </p:cNvSpPr>
          <p:nvPr>
            <p:ph type="ftr" sz="quarter" idx="11"/>
          </p:nvPr>
        </p:nvSpPr>
        <p:spPr/>
        <p:txBody>
          <a:bodyPr/>
          <a:lstStyle/>
          <a:p>
            <a:endParaRPr lang="de-CH" dirty="0"/>
          </a:p>
        </p:txBody>
      </p:sp>
      <p:sp>
        <p:nvSpPr>
          <p:cNvPr id="4" name="Foliennummernplatzhalter 3"/>
          <p:cNvSpPr>
            <a:spLocks noGrp="1"/>
          </p:cNvSpPr>
          <p:nvPr>
            <p:ph type="sldNum" sz="quarter" idx="12"/>
          </p:nvPr>
        </p:nvSpPr>
        <p:spPr/>
        <p:txBody>
          <a:bodyPr/>
          <a:lstStyle/>
          <a:p>
            <a:fld id="{48124EE6-7D8D-4FCD-843E-ADAC82A34A28}" type="slidenum">
              <a:rPr lang="de-CH" smtClean="0"/>
              <a:t>‹Nr.›</a:t>
            </a:fld>
            <a:endParaRPr lang="de-CH" dirty="0"/>
          </a:p>
        </p:txBody>
      </p:sp>
    </p:spTree>
    <p:extLst>
      <p:ext uri="{BB962C8B-B14F-4D97-AF65-F5344CB8AC3E}">
        <p14:creationId xmlns:p14="http://schemas.microsoft.com/office/powerpoint/2010/main" val="2557365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endParaRPr lang="de-CH" dirty="0"/>
          </a:p>
        </p:txBody>
      </p:sp>
      <p:sp>
        <p:nvSpPr>
          <p:cNvPr id="3" name="Inhaltsplatzhalter 2"/>
          <p:cNvSpPr>
            <a:spLocks noGrp="1"/>
          </p:cNvSpPr>
          <p:nvPr>
            <p:ph idx="1"/>
          </p:nvPr>
        </p:nvSpPr>
        <p:spPr>
          <a:xfrm>
            <a:off x="3575050" y="2132856"/>
            <a:ext cx="5111750" cy="3993307"/>
          </a:xfrm>
        </p:spPr>
        <p:txBody>
          <a:bodyPr/>
          <a:lstStyle>
            <a:lvl1pPr>
              <a:defRPr sz="20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it-IT" dirty="0"/>
          </a:p>
        </p:txBody>
      </p:sp>
      <p:sp>
        <p:nvSpPr>
          <p:cNvPr id="4" name="Textplatzhalter 3"/>
          <p:cNvSpPr>
            <a:spLocks noGrp="1"/>
          </p:cNvSpPr>
          <p:nvPr>
            <p:ph type="body" sz="half" idx="2"/>
          </p:nvPr>
        </p:nvSpPr>
        <p:spPr>
          <a:xfrm>
            <a:off x="457200" y="2132856"/>
            <a:ext cx="3008313" cy="3993307"/>
          </a:xfrm>
        </p:spPr>
        <p:txBody>
          <a:bodyPr/>
          <a:lstStyle>
            <a:lvl1pPr marL="0" indent="0">
              <a:buNone/>
              <a:defRPr sz="14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Textmasterformat bearbeiten</a:t>
            </a:r>
          </a:p>
        </p:txBody>
      </p:sp>
      <p:sp>
        <p:nvSpPr>
          <p:cNvPr id="5" name="Datumsplatzhalter 4"/>
          <p:cNvSpPr>
            <a:spLocks noGrp="1"/>
          </p:cNvSpPr>
          <p:nvPr>
            <p:ph type="dt" sz="half" idx="10"/>
          </p:nvPr>
        </p:nvSpPr>
        <p:spPr/>
        <p:txBody>
          <a:bodyPr/>
          <a:lstStyle/>
          <a:p>
            <a:r>
              <a:rPr lang="de-DE"/>
              <a:t>11. März 2024</a:t>
            </a:r>
            <a:endParaRPr lang="de-CH" dirty="0"/>
          </a:p>
        </p:txBody>
      </p:sp>
      <p:sp>
        <p:nvSpPr>
          <p:cNvPr id="7" name="Foliennummernplatzhalter 6"/>
          <p:cNvSpPr>
            <a:spLocks noGrp="1"/>
          </p:cNvSpPr>
          <p:nvPr>
            <p:ph type="sldNum" sz="quarter" idx="12"/>
          </p:nvPr>
        </p:nvSpPr>
        <p:spPr/>
        <p:txBody>
          <a:bodyPr/>
          <a:lstStyle/>
          <a:p>
            <a:fld id="{48124EE6-7D8D-4FCD-843E-ADAC82A34A28}" type="slidenum">
              <a:rPr lang="de-CH" smtClean="0"/>
              <a:t>‹Nr.›</a:t>
            </a:fld>
            <a:endParaRPr lang="de-CH" dirty="0"/>
          </a:p>
        </p:txBody>
      </p:sp>
      <p:sp>
        <p:nvSpPr>
          <p:cNvPr id="9" name="Titelplatzhalter 1"/>
          <p:cNvSpPr>
            <a:spLocks noGrp="1"/>
          </p:cNvSpPr>
          <p:nvPr>
            <p:ph type="title"/>
          </p:nvPr>
        </p:nvSpPr>
        <p:spPr>
          <a:xfrm>
            <a:off x="457200" y="1268760"/>
            <a:ext cx="8219256" cy="720080"/>
          </a:xfrm>
          <a:prstGeom prst="rect">
            <a:avLst/>
          </a:prstGeom>
        </p:spPr>
        <p:txBody>
          <a:bodyPr vert="horz" lIns="91440" tIns="45720" rIns="91440" bIns="45720" rtlCol="0" anchor="t" anchorCtr="0">
            <a:noAutofit/>
          </a:bodyPr>
          <a:lstStyle>
            <a:lvl1pPr algn="l">
              <a:defRPr/>
            </a:lvl1pPr>
          </a:lstStyle>
          <a:p>
            <a:pPr lvl="0" algn="l"/>
            <a:r>
              <a:rPr lang="de-DE" dirty="0"/>
              <a:t>Titelmasterformat durch Klicken bearbeiten</a:t>
            </a:r>
            <a:endParaRPr lang="it-IT" dirty="0"/>
          </a:p>
        </p:txBody>
      </p:sp>
    </p:spTree>
    <p:extLst>
      <p:ext uri="{BB962C8B-B14F-4D97-AF65-F5344CB8AC3E}">
        <p14:creationId xmlns:p14="http://schemas.microsoft.com/office/powerpoint/2010/main" val="1357842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3" name="Bildplatzhalter 2"/>
          <p:cNvSpPr>
            <a:spLocks noGrp="1"/>
          </p:cNvSpPr>
          <p:nvPr>
            <p:ph type="pic" idx="1"/>
          </p:nvPr>
        </p:nvSpPr>
        <p:spPr>
          <a:xfrm>
            <a:off x="467544" y="2204865"/>
            <a:ext cx="5976664" cy="388843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endParaRPr lang="it-IT" dirty="0"/>
          </a:p>
        </p:txBody>
      </p:sp>
      <p:sp>
        <p:nvSpPr>
          <p:cNvPr id="5" name="Datumsplatzhalter 4"/>
          <p:cNvSpPr>
            <a:spLocks noGrp="1"/>
          </p:cNvSpPr>
          <p:nvPr>
            <p:ph type="dt" sz="half" idx="10"/>
          </p:nvPr>
        </p:nvSpPr>
        <p:spPr/>
        <p:txBody>
          <a:bodyPr/>
          <a:lstStyle/>
          <a:p>
            <a:r>
              <a:rPr lang="de-DE"/>
              <a:t>11. März 2024</a:t>
            </a:r>
            <a:endParaRPr lang="de-CH"/>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48124EE6-7D8D-4FCD-843E-ADAC82A34A28}" type="slidenum">
              <a:rPr lang="de-CH" smtClean="0"/>
              <a:t>‹Nr.›</a:t>
            </a:fld>
            <a:endParaRPr lang="de-CH"/>
          </a:p>
        </p:txBody>
      </p:sp>
      <p:sp>
        <p:nvSpPr>
          <p:cNvPr id="8" name="Titelplatzhalter 1"/>
          <p:cNvSpPr>
            <a:spLocks noGrp="1"/>
          </p:cNvSpPr>
          <p:nvPr>
            <p:ph type="title"/>
          </p:nvPr>
        </p:nvSpPr>
        <p:spPr>
          <a:xfrm>
            <a:off x="457200" y="1268760"/>
            <a:ext cx="8219256" cy="720080"/>
          </a:xfrm>
          <a:prstGeom prst="rect">
            <a:avLst/>
          </a:prstGeom>
        </p:spPr>
        <p:txBody>
          <a:bodyPr vert="horz" lIns="91440" tIns="45720" rIns="91440" bIns="45720" rtlCol="0" anchor="t" anchorCtr="0">
            <a:noAutofit/>
          </a:bodyPr>
          <a:lstStyle>
            <a:lvl1pPr algn="l">
              <a:defRPr/>
            </a:lvl1pPr>
          </a:lstStyle>
          <a:p>
            <a:pPr lvl="0" algn="l"/>
            <a:r>
              <a:rPr lang="de-DE" dirty="0"/>
              <a:t>Titelmasterformat durch Klicken bearbeiten</a:t>
            </a:r>
            <a:endParaRPr lang="it-IT" dirty="0"/>
          </a:p>
        </p:txBody>
      </p:sp>
    </p:spTree>
    <p:extLst>
      <p:ext uri="{BB962C8B-B14F-4D97-AF65-F5344CB8AC3E}">
        <p14:creationId xmlns:p14="http://schemas.microsoft.com/office/powerpoint/2010/main" val="2502165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1268760"/>
            <a:ext cx="8219256" cy="720080"/>
          </a:xfrm>
          <a:prstGeom prst="rect">
            <a:avLst/>
          </a:prstGeom>
        </p:spPr>
        <p:txBody>
          <a:bodyPr vert="horz" lIns="91440" tIns="45720" rIns="91440" bIns="45720" rtlCol="0" anchor="t" anchorCtr="0">
            <a:noAutofit/>
          </a:bodyPr>
          <a:lstStyle/>
          <a:p>
            <a:pPr lvl="0" algn="l"/>
            <a:r>
              <a:rPr lang="de-DE" dirty="0"/>
              <a:t>Titelmasterformat durch Klicken bearbeiten</a:t>
            </a:r>
            <a:endParaRPr lang="it-IT" dirty="0"/>
          </a:p>
        </p:txBody>
      </p:sp>
      <p:sp>
        <p:nvSpPr>
          <p:cNvPr id="3" name="Textplatzhalter 2"/>
          <p:cNvSpPr>
            <a:spLocks noGrp="1"/>
          </p:cNvSpPr>
          <p:nvPr>
            <p:ph type="body" idx="1"/>
          </p:nvPr>
        </p:nvSpPr>
        <p:spPr>
          <a:xfrm>
            <a:off x="457200" y="2204864"/>
            <a:ext cx="8229600" cy="3921299"/>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it-IT" dirty="0"/>
          </a:p>
        </p:txBody>
      </p:sp>
      <p:sp>
        <p:nvSpPr>
          <p:cNvPr id="4" name="Datumsplatzhalter 3"/>
          <p:cNvSpPr>
            <a:spLocks noGrp="1"/>
          </p:cNvSpPr>
          <p:nvPr>
            <p:ph type="dt" sz="half" idx="2"/>
          </p:nvPr>
        </p:nvSpPr>
        <p:spPr>
          <a:xfrm>
            <a:off x="6372200" y="6356350"/>
            <a:ext cx="1450504"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de-DE"/>
              <a:t>11. März 2024</a:t>
            </a:r>
            <a:endParaRPr lang="de-CH" dirty="0"/>
          </a:p>
        </p:txBody>
      </p:sp>
      <p:sp>
        <p:nvSpPr>
          <p:cNvPr id="5" name="Fußzeilenplatzhalter 4"/>
          <p:cNvSpPr>
            <a:spLocks noGrp="1"/>
          </p:cNvSpPr>
          <p:nvPr>
            <p:ph type="ftr" sz="quarter" idx="3"/>
          </p:nvPr>
        </p:nvSpPr>
        <p:spPr>
          <a:xfrm>
            <a:off x="456506" y="484287"/>
            <a:ext cx="5699670" cy="365125"/>
          </a:xfrm>
          <a:prstGeom prst="rect">
            <a:avLst/>
          </a:prstGeom>
        </p:spPr>
        <p:txBody>
          <a:bodyPr vert="horz" lIns="91440" tIns="45720" rIns="91440" bIns="45720" rtlCol="0" anchor="ctr">
            <a:normAutofit/>
          </a:bodyPr>
          <a:lstStyle>
            <a:lvl1pPr>
              <a:defRPr lang="de-CH" sz="900" b="1" smtClean="0">
                <a:solidFill>
                  <a:srgbClr val="EB0026"/>
                </a:solidFill>
              </a:defRPr>
            </a:lvl1pPr>
          </a:lstStyle>
          <a:p>
            <a:pPr>
              <a:spcBef>
                <a:spcPct val="0"/>
              </a:spcBef>
            </a:pPr>
            <a:endParaRPr lang="de-CH" dirty="0"/>
          </a:p>
        </p:txBody>
      </p:sp>
      <p:sp>
        <p:nvSpPr>
          <p:cNvPr id="6" name="Foliennummernplatzhalter 5"/>
          <p:cNvSpPr>
            <a:spLocks noGrp="1"/>
          </p:cNvSpPr>
          <p:nvPr>
            <p:ph type="sldNum" sz="quarter" idx="4"/>
          </p:nvPr>
        </p:nvSpPr>
        <p:spPr>
          <a:xfrm>
            <a:off x="8028384" y="6356350"/>
            <a:ext cx="658416"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124EE6-7D8D-4FCD-843E-ADAC82A34A28}" type="slidenum">
              <a:rPr lang="de-CH" smtClean="0"/>
              <a:pPr/>
              <a:t>‹Nr.›</a:t>
            </a:fld>
            <a:endParaRPr lang="de-CH" dirty="0"/>
          </a:p>
        </p:txBody>
      </p:sp>
      <p:sp>
        <p:nvSpPr>
          <p:cNvPr id="7" name="Text Box 8"/>
          <p:cNvSpPr txBox="1">
            <a:spLocks noChangeArrowheads="1"/>
          </p:cNvSpPr>
          <p:nvPr userDrawn="1"/>
        </p:nvSpPr>
        <p:spPr bwMode="auto">
          <a:xfrm>
            <a:off x="6870700" y="477838"/>
            <a:ext cx="2165796" cy="587375"/>
          </a:xfrm>
          <a:prstGeom prst="rect">
            <a:avLst/>
          </a:prstGeom>
          <a:noFill/>
          <a:ln w="9525">
            <a:noFill/>
            <a:miter lim="800000"/>
            <a:headEnd/>
            <a:tailEnd/>
          </a:ln>
          <a:effectLst/>
        </p:spPr>
        <p:txBody>
          <a:bodyPr wrap="square" lIns="0" tIns="0" rIns="0" bIns="0">
            <a:spAutoFit/>
          </a:bodyPr>
          <a:lstStyle>
            <a:lvl1pPr>
              <a:defRPr sz="2000">
                <a:solidFill>
                  <a:schemeClr val="tx1"/>
                </a:solidFill>
                <a:latin typeface="Arial" charset="0"/>
                <a:ea typeface="ヒラギノ角ゴ Pro W3" pitchFamily="-111" charset="-128"/>
              </a:defRPr>
            </a:lvl1pPr>
            <a:lvl2pPr marL="37931725" indent="-37474525">
              <a:defRPr sz="2000">
                <a:solidFill>
                  <a:schemeClr val="tx1"/>
                </a:solidFill>
                <a:latin typeface="Arial" charset="0"/>
                <a:ea typeface="ヒラギノ角ゴ Pro W3" pitchFamily="-111" charset="-128"/>
              </a:defRPr>
            </a:lvl2pPr>
            <a:lvl3pPr>
              <a:defRPr sz="2000">
                <a:solidFill>
                  <a:schemeClr val="tx1"/>
                </a:solidFill>
                <a:latin typeface="Arial" charset="0"/>
                <a:ea typeface="ヒラギノ角ゴ Pro W3" pitchFamily="-111" charset="-128"/>
              </a:defRPr>
            </a:lvl3pPr>
            <a:lvl4pPr>
              <a:defRPr sz="2000">
                <a:solidFill>
                  <a:schemeClr val="tx1"/>
                </a:solidFill>
                <a:latin typeface="Arial" charset="0"/>
                <a:ea typeface="ヒラギノ角ゴ Pro W3" pitchFamily="-111" charset="-128"/>
              </a:defRPr>
            </a:lvl4pPr>
            <a:lvl5pPr>
              <a:defRPr sz="2000">
                <a:solidFill>
                  <a:schemeClr val="tx1"/>
                </a:solidFill>
                <a:latin typeface="Arial" charset="0"/>
                <a:ea typeface="ヒラギノ角ゴ Pro W3" pitchFamily="-111" charset="-128"/>
              </a:defRPr>
            </a:lvl5pPr>
            <a:lvl6pPr marL="457200" eaLnBrk="0" fontAlgn="base" hangingPunct="0">
              <a:spcBef>
                <a:spcPct val="0"/>
              </a:spcBef>
              <a:spcAft>
                <a:spcPct val="0"/>
              </a:spcAft>
              <a:defRPr sz="2000">
                <a:solidFill>
                  <a:schemeClr val="tx1"/>
                </a:solidFill>
                <a:latin typeface="Arial" charset="0"/>
                <a:ea typeface="ヒラギノ角ゴ Pro W3" pitchFamily="-111" charset="-128"/>
              </a:defRPr>
            </a:lvl6pPr>
            <a:lvl7pPr marL="914400" eaLnBrk="0" fontAlgn="base" hangingPunct="0">
              <a:spcBef>
                <a:spcPct val="0"/>
              </a:spcBef>
              <a:spcAft>
                <a:spcPct val="0"/>
              </a:spcAft>
              <a:defRPr sz="2000">
                <a:solidFill>
                  <a:schemeClr val="tx1"/>
                </a:solidFill>
                <a:latin typeface="Arial" charset="0"/>
                <a:ea typeface="ヒラギノ角ゴ Pro W3" pitchFamily="-111" charset="-128"/>
              </a:defRPr>
            </a:lvl7pPr>
            <a:lvl8pPr marL="1371600" eaLnBrk="0" fontAlgn="base" hangingPunct="0">
              <a:spcBef>
                <a:spcPct val="0"/>
              </a:spcBef>
              <a:spcAft>
                <a:spcPct val="0"/>
              </a:spcAft>
              <a:defRPr sz="2000">
                <a:solidFill>
                  <a:schemeClr val="tx1"/>
                </a:solidFill>
                <a:latin typeface="Arial" charset="0"/>
                <a:ea typeface="ヒラギノ角ゴ Pro W3" pitchFamily="-111" charset="-128"/>
              </a:defRPr>
            </a:lvl8pPr>
            <a:lvl9pPr marL="1828800" eaLnBrk="0" fontAlgn="base" hangingPunct="0">
              <a:spcBef>
                <a:spcPct val="0"/>
              </a:spcBef>
              <a:spcAft>
                <a:spcPct val="0"/>
              </a:spcAft>
              <a:defRPr sz="2000">
                <a:solidFill>
                  <a:schemeClr val="tx1"/>
                </a:solidFill>
                <a:latin typeface="Arial" charset="0"/>
                <a:ea typeface="ヒラギノ角ゴ Pro W3" pitchFamily="-111" charset="-128"/>
              </a:defRPr>
            </a:lvl9pPr>
          </a:lstStyle>
          <a:p>
            <a:pPr>
              <a:spcBef>
                <a:spcPct val="50000"/>
              </a:spcBef>
              <a:defRPr/>
            </a:pPr>
            <a:r>
              <a:rPr lang="de-DE" sz="850" spc="40" dirty="0"/>
              <a:t>&lt;Bereich</a:t>
            </a:r>
            <a:r>
              <a:rPr lang="de-DE" sz="850" spc="40" baseline="0" dirty="0"/>
              <a:t>smarke&gt; (im Master ausfüllen)</a:t>
            </a:r>
            <a:br>
              <a:rPr lang="de-DE" sz="850" spc="40" dirty="0"/>
            </a:br>
            <a:r>
              <a:rPr lang="de-DE" sz="850" b="1" spc="40" dirty="0"/>
              <a:t>Stadt Bern</a:t>
            </a:r>
            <a:br>
              <a:rPr lang="de-DE" sz="850" b="1" spc="40" dirty="0"/>
            </a:br>
            <a:endParaRPr lang="de-DE" sz="850" b="1" spc="40" dirty="0"/>
          </a:p>
          <a:p>
            <a:pPr>
              <a:spcBef>
                <a:spcPct val="50000"/>
              </a:spcBef>
              <a:defRPr/>
            </a:pPr>
            <a:endParaRPr lang="de-DE" sz="850" dirty="0"/>
          </a:p>
        </p:txBody>
      </p:sp>
      <p:pic>
        <p:nvPicPr>
          <p:cNvPr id="8" name="Picture 7" descr="logo_bernstadt"/>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6529388" y="323850"/>
            <a:ext cx="27622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feld 8"/>
          <p:cNvSpPr txBox="1"/>
          <p:nvPr userDrawn="1"/>
        </p:nvSpPr>
        <p:spPr>
          <a:xfrm>
            <a:off x="7821885" y="6343461"/>
            <a:ext cx="216024" cy="338554"/>
          </a:xfrm>
          <a:prstGeom prst="rect">
            <a:avLst/>
          </a:prstGeom>
          <a:noFill/>
        </p:spPr>
        <p:txBody>
          <a:bodyPr wrap="square" rtlCol="0">
            <a:spAutoFit/>
          </a:bodyPr>
          <a:lstStyle/>
          <a:p>
            <a:r>
              <a:rPr lang="de-CH" sz="1600" dirty="0">
                <a:latin typeface="Arial"/>
                <a:cs typeface="Arial"/>
              </a:rPr>
              <a:t>|</a:t>
            </a:r>
            <a:endParaRPr lang="de-CH" sz="1600" dirty="0"/>
          </a:p>
        </p:txBody>
      </p:sp>
    </p:spTree>
    <p:extLst>
      <p:ext uri="{BB962C8B-B14F-4D97-AF65-F5344CB8AC3E}">
        <p14:creationId xmlns:p14="http://schemas.microsoft.com/office/powerpoint/2010/main" val="330923207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4" r:id="rId3"/>
    <p:sldLayoutId id="2147483675" r:id="rId4"/>
    <p:sldLayoutId id="2147483676" r:id="rId5"/>
    <p:sldLayoutId id="2147483677" r:id="rId6"/>
    <p:sldLayoutId id="2147483678" r:id="rId7"/>
    <p:sldLayoutId id="2147483679" r:id="rId8"/>
  </p:sldLayoutIdLst>
  <p:hf hdr="0" ftr="0"/>
  <p:txStyles>
    <p:titleStyle>
      <a:lvl1pPr algn="ctr" defTabSz="914400" rtl="0" eaLnBrk="1" latinLnBrk="0" hangingPunct="1">
        <a:lnSpc>
          <a:spcPts val="2900"/>
        </a:lnSpc>
        <a:spcBef>
          <a:spcPct val="0"/>
        </a:spcBef>
        <a:buNone/>
        <a:defRPr lang="it-IT" sz="2400" b="1" kern="1200" dirty="0" smtClean="0">
          <a:solidFill>
            <a:schemeClr val="tx1"/>
          </a:solidFill>
          <a:latin typeface="+mn-lt"/>
          <a:ea typeface="+mn-ea"/>
          <a:cs typeface="+mn-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66700" indent="-266700" algn="l" defTabSz="914400" rtl="0" eaLnBrk="1" latinLnBrk="0" hangingPunct="1">
        <a:spcBef>
          <a:spcPct val="20000"/>
        </a:spcBef>
        <a:buSzPct val="80000"/>
        <a:buFont typeface="Arial" pitchFamily="34" charset="0"/>
        <a:buChar char="•"/>
        <a:defRPr sz="2000" b="0" kern="1200">
          <a:solidFill>
            <a:schemeClr val="tx1"/>
          </a:solidFill>
          <a:latin typeface="+mn-lt"/>
          <a:ea typeface="+mn-ea"/>
          <a:cs typeface="+mn-cs"/>
        </a:defRPr>
      </a:lvl1pPr>
      <a:lvl2pPr marL="542925" indent="-276225" algn="l" defTabSz="914400" rtl="0" eaLnBrk="1" latinLnBrk="0" hangingPunct="1">
        <a:spcBef>
          <a:spcPct val="20000"/>
        </a:spcBef>
        <a:buSzPct val="80000"/>
        <a:buFont typeface="Symbol" pitchFamily="18" charset="2"/>
        <a:buChar char="-"/>
        <a:defRPr sz="1600" kern="1200">
          <a:solidFill>
            <a:schemeClr val="tx1"/>
          </a:solidFill>
          <a:latin typeface="+mn-lt"/>
          <a:ea typeface="+mn-ea"/>
          <a:cs typeface="+mn-cs"/>
        </a:defRPr>
      </a:lvl2pPr>
      <a:lvl3pPr marL="809625" indent="-266700" algn="l" defTabSz="914400" rtl="0" eaLnBrk="1" latinLnBrk="0" hangingPunct="1">
        <a:spcBef>
          <a:spcPct val="20000"/>
        </a:spcBef>
        <a:buSzPct val="80000"/>
        <a:buFont typeface="Symbol" pitchFamily="18" charset="2"/>
        <a:buChar char="-"/>
        <a:defRPr sz="1600" kern="1200">
          <a:solidFill>
            <a:schemeClr val="tx1"/>
          </a:solidFill>
          <a:latin typeface="+mn-lt"/>
          <a:ea typeface="+mn-ea"/>
          <a:cs typeface="+mn-cs"/>
        </a:defRPr>
      </a:lvl3pPr>
      <a:lvl4pPr marL="1076325" indent="-266700" algn="l" defTabSz="914400" rtl="0" eaLnBrk="1" latinLnBrk="0" hangingPunct="1">
        <a:spcBef>
          <a:spcPct val="20000"/>
        </a:spcBef>
        <a:buSzPct val="80000"/>
        <a:buFont typeface="Symbol" pitchFamily="18" charset="2"/>
        <a:buChar char="-"/>
        <a:defRPr sz="1600" kern="1200">
          <a:solidFill>
            <a:schemeClr val="tx1"/>
          </a:solidFill>
          <a:latin typeface="+mn-lt"/>
          <a:ea typeface="+mn-ea"/>
          <a:cs typeface="+mn-cs"/>
        </a:defRPr>
      </a:lvl4pPr>
      <a:lvl5pPr marL="1343025" indent="-266700" algn="l" defTabSz="914400" rtl="0" eaLnBrk="1" latinLnBrk="0" hangingPunct="1">
        <a:spcBef>
          <a:spcPct val="20000"/>
        </a:spcBef>
        <a:buSzPct val="80000"/>
        <a:buFont typeface="Symbol" pitchFamily="18"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87624" y="1700808"/>
            <a:ext cx="7128791" cy="1470025"/>
          </a:xfrm>
        </p:spPr>
        <p:txBody>
          <a:bodyPr/>
          <a:lstStyle/>
          <a:p>
            <a:pPr algn="ctr"/>
            <a:r>
              <a:rPr lang="de-CH" dirty="0"/>
              <a:t>Konzept Nachtleben Bern</a:t>
            </a:r>
          </a:p>
        </p:txBody>
      </p:sp>
      <p:sp>
        <p:nvSpPr>
          <p:cNvPr id="5" name="Foliennummernplatzhalter 4"/>
          <p:cNvSpPr>
            <a:spLocks noGrp="1"/>
          </p:cNvSpPr>
          <p:nvPr>
            <p:ph type="sldNum" sz="quarter" idx="12"/>
          </p:nvPr>
        </p:nvSpPr>
        <p:spPr/>
        <p:txBody>
          <a:bodyPr/>
          <a:lstStyle/>
          <a:p>
            <a:fld id="{48124EE6-7D8D-4FCD-843E-ADAC82A34A28}" type="slidenum">
              <a:rPr lang="de-CH" smtClean="0"/>
              <a:t>1</a:t>
            </a:fld>
            <a:endParaRPr lang="de-CH"/>
          </a:p>
        </p:txBody>
      </p:sp>
      <p:pic>
        <p:nvPicPr>
          <p:cNvPr id="7" name="Bild 1"/>
          <p:cNvPicPr/>
          <p:nvPr/>
        </p:nvPicPr>
        <p:blipFill>
          <a:blip r:embed="rId2" cstate="print">
            <a:extLst>
              <a:ext uri="{28A0092B-C50C-407E-A947-70E740481C1C}">
                <a14:useLocalDpi xmlns:a14="http://schemas.microsoft.com/office/drawing/2010/main" val="0"/>
              </a:ext>
            </a:extLst>
          </a:blip>
          <a:stretch>
            <a:fillRect/>
          </a:stretch>
        </p:blipFill>
        <p:spPr bwMode="auto">
          <a:xfrm>
            <a:off x="1995754" y="2420888"/>
            <a:ext cx="5544616" cy="3600400"/>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401013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10</a:t>
            </a:fld>
            <a:endParaRPr lang="de-CH"/>
          </a:p>
        </p:txBody>
      </p:sp>
      <p:sp>
        <p:nvSpPr>
          <p:cNvPr id="3" name="Rechteck 2"/>
          <p:cNvSpPr/>
          <p:nvPr/>
        </p:nvSpPr>
        <p:spPr>
          <a:xfrm>
            <a:off x="971600" y="1556792"/>
            <a:ext cx="7848872" cy="5009833"/>
          </a:xfrm>
          <a:prstGeom prst="rect">
            <a:avLst/>
          </a:prstGeom>
        </p:spPr>
        <p:txBody>
          <a:bodyPr wrap="square">
            <a:spAutoFit/>
          </a:bodyPr>
          <a:lstStyle/>
          <a:p>
            <a:pPr lvl="0">
              <a:lnSpc>
                <a:spcPct val="150000"/>
              </a:lnSpc>
            </a:pPr>
            <a:r>
              <a:rPr lang="de-CH" sz="2400" b="1" dirty="0">
                <a:solidFill>
                  <a:schemeClr val="bg1">
                    <a:lumMod val="65000"/>
                  </a:schemeClr>
                </a:solidFill>
              </a:rPr>
              <a:t>Massnahme 2: Vermittlung Nachtleben </a:t>
            </a:r>
          </a:p>
          <a:p>
            <a:pPr lvl="0">
              <a:lnSpc>
                <a:spcPct val="150000"/>
              </a:lnSpc>
            </a:pPr>
            <a:r>
              <a:rPr lang="de-DE" sz="2400" b="1" dirty="0">
                <a:solidFill>
                  <a:schemeClr val="accent1"/>
                </a:solidFill>
              </a:rPr>
              <a:t>Ziel</a:t>
            </a:r>
            <a:r>
              <a:rPr lang="de-DE" sz="2400" spc="40" dirty="0">
                <a:effectLst/>
                <a:latin typeface="Arial" panose="020B0604020202020204" pitchFamily="34" charset="0"/>
                <a:ea typeface="Times New Roman" panose="02020603050405020304" pitchFamily="18" charset="0"/>
                <a:cs typeface="Times New Roman" panose="02020603050405020304" pitchFamily="18" charset="0"/>
              </a:rPr>
              <a:t> ist, rasch und persönlich auf Beschwerden zu reagieren und beide Seiten bei der Lösungssuche miteinzubeziehen, damit eine quartierverträgliche Situation geschaffen werden kann. Ziel ist auch, präventiv tätig zu sein sowie das konfliktfreie Nebeneinander zu fördern, damit es gar nicht erst zu Beschwerden kommt.</a:t>
            </a:r>
            <a:endParaRPr lang="de-CH" sz="2400" b="1" dirty="0">
              <a:solidFill>
                <a:schemeClr val="bg1">
                  <a:lumMod val="65000"/>
                </a:schemeClr>
              </a:solidFill>
            </a:endParaRPr>
          </a:p>
          <a:p>
            <a:pPr lvl="0">
              <a:lnSpc>
                <a:spcPct val="150000"/>
              </a:lnSpc>
            </a:pPr>
            <a:endParaRPr lang="de-CH" sz="2400" b="1" dirty="0">
              <a:solidFill>
                <a:schemeClr val="bg1">
                  <a:lumMod val="65000"/>
                </a:schemeClr>
              </a:solidFill>
            </a:endParaRPr>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3237387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11</a:t>
            </a:fld>
            <a:endParaRPr lang="de-CH"/>
          </a:p>
        </p:txBody>
      </p:sp>
      <p:sp>
        <p:nvSpPr>
          <p:cNvPr id="3" name="Rechteck 2"/>
          <p:cNvSpPr/>
          <p:nvPr/>
        </p:nvSpPr>
        <p:spPr>
          <a:xfrm>
            <a:off x="971600" y="1680556"/>
            <a:ext cx="7560840" cy="4716163"/>
          </a:xfrm>
          <a:prstGeom prst="rect">
            <a:avLst/>
          </a:prstGeom>
        </p:spPr>
        <p:txBody>
          <a:bodyPr wrap="square">
            <a:spAutoFit/>
          </a:bodyPr>
          <a:lstStyle/>
          <a:p>
            <a:pPr lvl="0">
              <a:spcAft>
                <a:spcPts val="300"/>
              </a:spcAft>
            </a:pPr>
            <a:r>
              <a:rPr lang="de-CH" sz="2400" b="1" dirty="0">
                <a:solidFill>
                  <a:schemeClr val="bg1">
                    <a:lumMod val="65000"/>
                  </a:schemeClr>
                </a:solidFill>
              </a:rPr>
              <a:t>Massnahme 3: Lokalvermittlung und Raumbörse</a:t>
            </a:r>
            <a:br>
              <a:rPr lang="de-CH" sz="2400" b="1" dirty="0">
                <a:solidFill>
                  <a:schemeClr val="bg1">
                    <a:lumMod val="65000"/>
                  </a:schemeClr>
                </a:solidFill>
              </a:rPr>
            </a:br>
            <a:r>
              <a:rPr lang="de-CH" sz="2400" b="1" dirty="0">
                <a:solidFill>
                  <a:schemeClr val="bg1">
                    <a:lumMod val="65000"/>
                  </a:schemeClr>
                </a:solidFill>
              </a:rPr>
              <a:t>für Zwischennutzungen</a:t>
            </a:r>
          </a:p>
          <a:p>
            <a:pPr>
              <a:lnSpc>
                <a:spcPts val="3800"/>
              </a:lnSpc>
              <a:spcAft>
                <a:spcPts val="300"/>
              </a:spcAft>
            </a:pPr>
            <a:r>
              <a:rPr lang="de-DE" sz="2400" dirty="0"/>
              <a:t>Der Wirtschaftsraum Bern führt eine Datenbank mit verfügbaren und geeigneten Lokalen für Bar- oder Klubbetreibende. </a:t>
            </a:r>
            <a:br>
              <a:rPr lang="de-DE" sz="2400" dirty="0"/>
            </a:br>
            <a:r>
              <a:rPr lang="de-DE" sz="2400" dirty="0"/>
              <a:t>Die Abteilung Kulturelles führt eine Raumbörse für kulturelle Zwischennutzungen (Konzert, Theater etc.). </a:t>
            </a:r>
            <a:br>
              <a:rPr lang="de-DE" sz="2400" dirty="0"/>
            </a:br>
            <a:r>
              <a:rPr lang="de-DE" sz="2400" dirty="0"/>
              <a:t>Und verschiedene Liegenschaftsverwaltungen und die Stadtbauten Bern erteilen Zwischennutzungsrechte im Zusammenhang mit ihren Liegenschaften</a:t>
            </a:r>
            <a:endParaRPr lang="de-CH" sz="2400" dirty="0"/>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3085355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12</a:t>
            </a:fld>
            <a:endParaRPr lang="de-CH"/>
          </a:p>
        </p:txBody>
      </p:sp>
      <p:sp>
        <p:nvSpPr>
          <p:cNvPr id="3" name="Rechteck 2"/>
          <p:cNvSpPr/>
          <p:nvPr/>
        </p:nvSpPr>
        <p:spPr>
          <a:xfrm>
            <a:off x="971600" y="1680556"/>
            <a:ext cx="7560840" cy="2279598"/>
          </a:xfrm>
          <a:prstGeom prst="rect">
            <a:avLst/>
          </a:prstGeom>
        </p:spPr>
        <p:txBody>
          <a:bodyPr wrap="square">
            <a:spAutoFit/>
          </a:bodyPr>
          <a:lstStyle/>
          <a:p>
            <a:pPr lvl="0">
              <a:spcAft>
                <a:spcPts val="300"/>
              </a:spcAft>
            </a:pPr>
            <a:r>
              <a:rPr lang="de-CH" sz="2400" b="1" dirty="0">
                <a:solidFill>
                  <a:schemeClr val="bg1">
                    <a:lumMod val="65000"/>
                  </a:schemeClr>
                </a:solidFill>
              </a:rPr>
              <a:t>Massnahme 3: Lokalvermittlung und Raumbörse</a:t>
            </a:r>
            <a:br>
              <a:rPr lang="de-CH" sz="2400" b="1" dirty="0">
                <a:solidFill>
                  <a:schemeClr val="bg1">
                    <a:lumMod val="65000"/>
                  </a:schemeClr>
                </a:solidFill>
              </a:rPr>
            </a:br>
            <a:r>
              <a:rPr lang="de-CH" sz="2400" b="1" dirty="0">
                <a:solidFill>
                  <a:schemeClr val="bg1">
                    <a:lumMod val="65000"/>
                  </a:schemeClr>
                </a:solidFill>
              </a:rPr>
              <a:t>für Zwischennutzungen</a:t>
            </a:r>
          </a:p>
          <a:p>
            <a:pPr>
              <a:lnSpc>
                <a:spcPts val="3800"/>
              </a:lnSpc>
              <a:spcAft>
                <a:spcPts val="300"/>
              </a:spcAft>
            </a:pPr>
            <a:r>
              <a:rPr lang="de-DE" sz="2400" dirty="0"/>
              <a:t>Damit diese verschiedenen Angebote verknüpft werden können wurde eine Koordinationsstelle Zwischennutzung geschaffen.</a:t>
            </a:r>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1116024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13</a:t>
            </a:fld>
            <a:endParaRPr lang="de-CH"/>
          </a:p>
        </p:txBody>
      </p:sp>
      <p:sp>
        <p:nvSpPr>
          <p:cNvPr id="3" name="Rechteck 2"/>
          <p:cNvSpPr/>
          <p:nvPr/>
        </p:nvSpPr>
        <p:spPr>
          <a:xfrm>
            <a:off x="971600" y="1680556"/>
            <a:ext cx="7560840" cy="3741537"/>
          </a:xfrm>
          <a:prstGeom prst="rect">
            <a:avLst/>
          </a:prstGeom>
        </p:spPr>
        <p:txBody>
          <a:bodyPr wrap="square">
            <a:spAutoFit/>
          </a:bodyPr>
          <a:lstStyle/>
          <a:p>
            <a:pPr lvl="0">
              <a:spcAft>
                <a:spcPts val="300"/>
              </a:spcAft>
            </a:pPr>
            <a:r>
              <a:rPr lang="de-CH" sz="2400" b="1" dirty="0">
                <a:solidFill>
                  <a:schemeClr val="bg1">
                    <a:lumMod val="65000"/>
                  </a:schemeClr>
                </a:solidFill>
              </a:rPr>
              <a:t>Massnahme 3: Lokalvermittlung und Raumbörse</a:t>
            </a:r>
            <a:br>
              <a:rPr lang="de-CH" sz="2400" b="1" dirty="0">
                <a:solidFill>
                  <a:schemeClr val="bg1">
                    <a:lumMod val="65000"/>
                  </a:schemeClr>
                </a:solidFill>
              </a:rPr>
            </a:br>
            <a:r>
              <a:rPr lang="de-CH" sz="2400" b="1" dirty="0">
                <a:solidFill>
                  <a:schemeClr val="bg1">
                    <a:lumMod val="65000"/>
                  </a:schemeClr>
                </a:solidFill>
              </a:rPr>
              <a:t>für Zwischennutzungen</a:t>
            </a:r>
          </a:p>
          <a:p>
            <a:pPr>
              <a:lnSpc>
                <a:spcPts val="3800"/>
              </a:lnSpc>
              <a:spcAft>
                <a:spcPts val="300"/>
              </a:spcAft>
            </a:pPr>
            <a:r>
              <a:rPr lang="de-DE" sz="2400" b="1" dirty="0">
                <a:solidFill>
                  <a:schemeClr val="accent1"/>
                </a:solidFill>
              </a:rPr>
              <a:t>Ziel</a:t>
            </a:r>
            <a:r>
              <a:rPr lang="de-DE" sz="2400" dirty="0"/>
              <a:t> ist, eine verbesserte Vernetzung und ein verbesserter Informationsfluss. Ziel ist auch, in einer Vorabklärung rasch und unkompliziert zu prüfen, welche Lokalität sich für die angedachte Nutzung eignet und damit die Zwischennutzungen von Räumen zu erleichtern.</a:t>
            </a:r>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1641916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14</a:t>
            </a:fld>
            <a:endParaRPr lang="de-CH"/>
          </a:p>
        </p:txBody>
      </p:sp>
      <p:sp>
        <p:nvSpPr>
          <p:cNvPr id="3" name="Rechteck 2"/>
          <p:cNvSpPr/>
          <p:nvPr/>
        </p:nvSpPr>
        <p:spPr>
          <a:xfrm>
            <a:off x="971600" y="1556792"/>
            <a:ext cx="7560840" cy="4980338"/>
          </a:xfrm>
          <a:prstGeom prst="rect">
            <a:avLst/>
          </a:prstGeom>
        </p:spPr>
        <p:txBody>
          <a:bodyPr wrap="square">
            <a:spAutoFit/>
          </a:bodyPr>
          <a:lstStyle/>
          <a:p>
            <a:pPr lvl="0">
              <a:lnSpc>
                <a:spcPct val="150000"/>
              </a:lnSpc>
            </a:pPr>
            <a:r>
              <a:rPr lang="de-CH" sz="2400" b="1" dirty="0">
                <a:solidFill>
                  <a:schemeClr val="bg1">
                    <a:lumMod val="65000"/>
                  </a:schemeClr>
                </a:solidFill>
              </a:rPr>
              <a:t>Massnahme 5: Offene Parks</a:t>
            </a:r>
          </a:p>
          <a:p>
            <a:pPr>
              <a:lnSpc>
                <a:spcPts val="3800"/>
              </a:lnSpc>
            </a:pPr>
            <a:r>
              <a:rPr lang="de-DE" sz="2400" dirty="0"/>
              <a:t>Die öffentlichen Park- und Grünanlagen wie Rosengarten, </a:t>
            </a:r>
            <a:r>
              <a:rPr lang="de-DE" sz="2400" dirty="0" err="1"/>
              <a:t>Aareraum</a:t>
            </a:r>
            <a:r>
              <a:rPr lang="de-DE" sz="2400" dirty="0"/>
              <a:t> mit Gaswerkareal, Elfenau, Bundesterrasse sowie Kleine und </a:t>
            </a:r>
            <a:r>
              <a:rPr lang="de-DE" sz="2400" dirty="0" err="1"/>
              <a:t>Grosse</a:t>
            </a:r>
            <a:r>
              <a:rPr lang="de-DE" sz="2400" dirty="0"/>
              <a:t> Schanze sind in den Abend- und Nachtstunden beliebte Treffpunkte, insbesondere für Jugendliche und junge Erwachsene. Die rund 17 Grünanlagen in der Stadt (</a:t>
            </a:r>
            <a:r>
              <a:rPr lang="de-DE" sz="2400" dirty="0" err="1"/>
              <a:t>ausser</a:t>
            </a:r>
            <a:r>
              <a:rPr lang="de-DE" sz="2400" dirty="0"/>
              <a:t> Schloss Bümpliz) bleiben daher 24 Stunden geöffnet und die wichtigsten davon werden auch am Samstag und Sonntag gereinigt. </a:t>
            </a:r>
            <a:endParaRPr lang="de-CH" sz="2400" dirty="0"/>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120531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15</a:t>
            </a:fld>
            <a:endParaRPr lang="de-CH"/>
          </a:p>
        </p:txBody>
      </p:sp>
      <p:sp>
        <p:nvSpPr>
          <p:cNvPr id="3" name="Rechteck 2"/>
          <p:cNvSpPr/>
          <p:nvPr/>
        </p:nvSpPr>
        <p:spPr>
          <a:xfrm>
            <a:off x="971600" y="1556792"/>
            <a:ext cx="7560840" cy="3031086"/>
          </a:xfrm>
          <a:prstGeom prst="rect">
            <a:avLst/>
          </a:prstGeom>
        </p:spPr>
        <p:txBody>
          <a:bodyPr wrap="square">
            <a:spAutoFit/>
          </a:bodyPr>
          <a:lstStyle/>
          <a:p>
            <a:pPr lvl="0">
              <a:lnSpc>
                <a:spcPct val="150000"/>
              </a:lnSpc>
            </a:pPr>
            <a:r>
              <a:rPr lang="de-CH" sz="2400" b="1" dirty="0">
                <a:solidFill>
                  <a:schemeClr val="bg1">
                    <a:lumMod val="65000"/>
                  </a:schemeClr>
                </a:solidFill>
              </a:rPr>
              <a:t>Massnahme 5: Offene Parks</a:t>
            </a:r>
          </a:p>
          <a:p>
            <a:pPr>
              <a:lnSpc>
                <a:spcPts val="3800"/>
              </a:lnSpc>
            </a:pPr>
            <a:r>
              <a:rPr lang="de-DE" sz="2400" b="1" dirty="0">
                <a:solidFill>
                  <a:schemeClr val="accent1"/>
                </a:solidFill>
              </a:rPr>
              <a:t>Ziel</a:t>
            </a:r>
            <a:r>
              <a:rPr lang="de-DE" sz="2400" dirty="0"/>
              <a:t> ist, insbesondere Jugendlichen den Aufenthalt an Orten zu ermöglichen, wo kein Konsumzwang besteht, und gleichzeitig die negativen Auswirkungen (Vandalismus, Littering) durch gezielte Kontrollen zu minimieren.</a:t>
            </a:r>
            <a:endParaRPr lang="de-CH" sz="2400" dirty="0"/>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2600854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16</a:t>
            </a:fld>
            <a:endParaRPr lang="de-CH"/>
          </a:p>
        </p:txBody>
      </p:sp>
      <p:sp>
        <p:nvSpPr>
          <p:cNvPr id="3" name="Rechteck 2"/>
          <p:cNvSpPr/>
          <p:nvPr/>
        </p:nvSpPr>
        <p:spPr>
          <a:xfrm>
            <a:off x="971600" y="1556792"/>
            <a:ext cx="7560840" cy="4455835"/>
          </a:xfrm>
          <a:prstGeom prst="rect">
            <a:avLst/>
          </a:prstGeom>
        </p:spPr>
        <p:txBody>
          <a:bodyPr wrap="square">
            <a:spAutoFit/>
          </a:bodyPr>
          <a:lstStyle/>
          <a:p>
            <a:pPr lvl="0">
              <a:lnSpc>
                <a:spcPct val="150000"/>
              </a:lnSpc>
            </a:pPr>
            <a:r>
              <a:rPr lang="de-CH" sz="2400" b="1" dirty="0">
                <a:solidFill>
                  <a:schemeClr val="bg1">
                    <a:lumMod val="65000"/>
                  </a:schemeClr>
                </a:solidFill>
              </a:rPr>
              <a:t>Massnahme 6: Ausbau der Reinigung</a:t>
            </a:r>
          </a:p>
          <a:p>
            <a:pPr lvl="0">
              <a:lnSpc>
                <a:spcPct val="150000"/>
              </a:lnSpc>
            </a:pPr>
            <a:r>
              <a:rPr lang="de-DE" sz="2400" dirty="0"/>
              <a:t>Im Rahmen der Aktion "Clubcontainer“ stellen Clubs in der ganzen Altstadt in den stark frequentierten Gassen den Nachtschwärmer/innen auffällig markierte Abfallcontainer zur Verfügung. In den Gassen kann so ein </a:t>
            </a:r>
            <a:r>
              <a:rPr lang="de-DE" sz="2400" dirty="0" err="1"/>
              <a:t>grosser</a:t>
            </a:r>
            <a:r>
              <a:rPr lang="de-DE" sz="2400" dirty="0"/>
              <a:t> Teil der Abfälle (Verpackungen, Scherben, Flaschen, Dosen) gesammelt und damit erfolgreich Littering reduziert werden. </a:t>
            </a:r>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1524636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17</a:t>
            </a:fld>
            <a:endParaRPr lang="de-CH"/>
          </a:p>
        </p:txBody>
      </p:sp>
      <p:sp>
        <p:nvSpPr>
          <p:cNvPr id="3" name="Rechteck 2"/>
          <p:cNvSpPr/>
          <p:nvPr/>
        </p:nvSpPr>
        <p:spPr>
          <a:xfrm>
            <a:off x="971600" y="1556792"/>
            <a:ext cx="7560840" cy="4005712"/>
          </a:xfrm>
          <a:prstGeom prst="rect">
            <a:avLst/>
          </a:prstGeom>
        </p:spPr>
        <p:txBody>
          <a:bodyPr wrap="square">
            <a:spAutoFit/>
          </a:bodyPr>
          <a:lstStyle/>
          <a:p>
            <a:pPr lvl="0">
              <a:lnSpc>
                <a:spcPct val="150000"/>
              </a:lnSpc>
            </a:pPr>
            <a:r>
              <a:rPr lang="de-CH" sz="2400" b="1" dirty="0">
                <a:solidFill>
                  <a:schemeClr val="bg1">
                    <a:lumMod val="65000"/>
                  </a:schemeClr>
                </a:solidFill>
              </a:rPr>
              <a:t>Massnahme 6: Ausbau der Reinigung</a:t>
            </a:r>
          </a:p>
          <a:p>
            <a:pPr>
              <a:lnSpc>
                <a:spcPts val="3800"/>
              </a:lnSpc>
            </a:pPr>
            <a:r>
              <a:rPr lang="de-DE" sz="2400" b="1" dirty="0">
                <a:solidFill>
                  <a:schemeClr val="accent1"/>
                </a:solidFill>
              </a:rPr>
              <a:t>Ziel</a:t>
            </a:r>
            <a:r>
              <a:rPr lang="de-DE" sz="2400" dirty="0"/>
              <a:t> ist eine saubere und sichere Stadt, auch in der Nacht und am frühen Morgen. </a:t>
            </a:r>
          </a:p>
          <a:p>
            <a:pPr>
              <a:lnSpc>
                <a:spcPts val="3800"/>
              </a:lnSpc>
            </a:pPr>
            <a:endParaRPr lang="de-DE" sz="2400" dirty="0"/>
          </a:p>
          <a:p>
            <a:pPr>
              <a:lnSpc>
                <a:spcPts val="3800"/>
              </a:lnSpc>
            </a:pPr>
            <a:r>
              <a:rPr lang="de-DE" sz="2400" dirty="0"/>
              <a:t>Anmerkung: Das Teilprojekt „Anpassung der Reinigungszeiten“ wurde durch den Gemeinderat abgeschrieben, da es sich als suboptimal erwiesen hat, fixe Zeiten für die Reinigung zu definieren.</a:t>
            </a:r>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2495330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18</a:t>
            </a:fld>
            <a:endParaRPr lang="de-CH"/>
          </a:p>
        </p:txBody>
      </p:sp>
      <p:sp>
        <p:nvSpPr>
          <p:cNvPr id="3" name="Rechteck 2"/>
          <p:cNvSpPr/>
          <p:nvPr/>
        </p:nvSpPr>
        <p:spPr>
          <a:xfrm>
            <a:off x="971600" y="1556792"/>
            <a:ext cx="7560840" cy="4005712"/>
          </a:xfrm>
          <a:prstGeom prst="rect">
            <a:avLst/>
          </a:prstGeom>
        </p:spPr>
        <p:txBody>
          <a:bodyPr wrap="square">
            <a:spAutoFit/>
          </a:bodyPr>
          <a:lstStyle/>
          <a:p>
            <a:pPr lvl="0">
              <a:lnSpc>
                <a:spcPct val="150000"/>
              </a:lnSpc>
            </a:pPr>
            <a:r>
              <a:rPr lang="de-CH" sz="2400" b="1" dirty="0">
                <a:solidFill>
                  <a:schemeClr val="bg1">
                    <a:lumMod val="65000"/>
                  </a:schemeClr>
                </a:solidFill>
              </a:rPr>
              <a:t>Massnahme 7: Erfahrungsaustausch fördern</a:t>
            </a:r>
          </a:p>
          <a:p>
            <a:pPr>
              <a:lnSpc>
                <a:spcPts val="3800"/>
              </a:lnSpc>
            </a:pPr>
            <a:r>
              <a:rPr lang="de-DE" sz="2400" dirty="0"/>
              <a:t>Die Stadt Bern ist unter anderem in der „Nachtleben-Arbeitsgruppe“ des Städteverbands vertreten, in der </a:t>
            </a:r>
            <a:br>
              <a:rPr lang="de-DE" sz="2400" dirty="0"/>
            </a:br>
            <a:r>
              <a:rPr lang="de-DE" sz="2400" dirty="0"/>
              <a:t>mehrmals jährlich ein Austausch zwischen den verschiedenen Städten in der Schweiz stattfindet. </a:t>
            </a:r>
            <a:br>
              <a:rPr lang="de-DE" sz="2400" dirty="0"/>
            </a:br>
            <a:r>
              <a:rPr lang="de-DE" sz="2400" dirty="0"/>
              <a:t>Weiter findet </a:t>
            </a:r>
            <a:r>
              <a:rPr lang="de-DE" sz="2400" dirty="0" err="1"/>
              <a:t>regelmässig</a:t>
            </a:r>
            <a:r>
              <a:rPr lang="de-DE" sz="2400" dirty="0"/>
              <a:t> auch eine internationale </a:t>
            </a:r>
            <a:r>
              <a:rPr lang="de-DE" sz="2400" dirty="0" err="1"/>
              <a:t>Nachtlebenkonferenz</a:t>
            </a:r>
            <a:r>
              <a:rPr lang="de-DE" sz="2400" dirty="0"/>
              <a:t> statt, an der die Stadt Bern ebenfalls schon mehrfach vertreten war. </a:t>
            </a:r>
            <a:endParaRPr lang="de-CH" sz="2400" dirty="0">
              <a:solidFill>
                <a:srgbClr val="FF0000"/>
              </a:solidFill>
            </a:endParaRPr>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2692580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19</a:t>
            </a:fld>
            <a:endParaRPr lang="de-CH"/>
          </a:p>
        </p:txBody>
      </p:sp>
      <p:sp>
        <p:nvSpPr>
          <p:cNvPr id="3" name="Rechteck 2"/>
          <p:cNvSpPr/>
          <p:nvPr/>
        </p:nvSpPr>
        <p:spPr>
          <a:xfrm>
            <a:off x="971600" y="1556792"/>
            <a:ext cx="7560840" cy="3347840"/>
          </a:xfrm>
          <a:prstGeom prst="rect">
            <a:avLst/>
          </a:prstGeom>
        </p:spPr>
        <p:txBody>
          <a:bodyPr wrap="square">
            <a:spAutoFit/>
          </a:bodyPr>
          <a:lstStyle/>
          <a:p>
            <a:pPr lvl="0">
              <a:lnSpc>
                <a:spcPct val="150000"/>
              </a:lnSpc>
            </a:pPr>
            <a:r>
              <a:rPr lang="de-CH" sz="2400" b="1" dirty="0">
                <a:solidFill>
                  <a:schemeClr val="bg1">
                    <a:lumMod val="65000"/>
                  </a:schemeClr>
                </a:solidFill>
              </a:rPr>
              <a:t>Massnahme 7: Erfahrungsaustausch fördern</a:t>
            </a:r>
          </a:p>
          <a:p>
            <a:pPr lvl="0">
              <a:lnSpc>
                <a:spcPct val="150000"/>
              </a:lnSpc>
            </a:pPr>
            <a:r>
              <a:rPr lang="de-DE" sz="2400" b="1" dirty="0">
                <a:solidFill>
                  <a:schemeClr val="accent1"/>
                </a:solidFill>
              </a:rPr>
              <a:t>Ziel</a:t>
            </a:r>
            <a:r>
              <a:rPr lang="de-DE" sz="2400" dirty="0"/>
              <a:t> ist, mit anderen Städten auszutauschen und gegenseitig von positiven Erfahrungen und Vorgehensweisen zu profitieren. Probleme, die auf Bundesebene gelöst werden, sollen definiert und gemeinsam angegangen werden.</a:t>
            </a:r>
            <a:endParaRPr lang="de-CH" sz="2400" dirty="0">
              <a:solidFill>
                <a:srgbClr val="FF0000"/>
              </a:solidFill>
            </a:endParaRPr>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1009665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971600" y="1700808"/>
            <a:ext cx="7344815" cy="1470025"/>
          </a:xfrm>
        </p:spPr>
        <p:txBody>
          <a:bodyPr>
            <a:normAutofit/>
          </a:bodyPr>
          <a:lstStyle/>
          <a:p>
            <a:r>
              <a:rPr lang="de-CH" sz="3200" dirty="0"/>
              <a:t>Ziele</a:t>
            </a:r>
          </a:p>
        </p:txBody>
      </p:sp>
      <p:sp>
        <p:nvSpPr>
          <p:cNvPr id="5" name="Foliennummernplatzhalter 4"/>
          <p:cNvSpPr>
            <a:spLocks noGrp="1"/>
          </p:cNvSpPr>
          <p:nvPr>
            <p:ph type="sldNum" sz="quarter" idx="12"/>
          </p:nvPr>
        </p:nvSpPr>
        <p:spPr/>
        <p:txBody>
          <a:bodyPr/>
          <a:lstStyle/>
          <a:p>
            <a:fld id="{48124EE6-7D8D-4FCD-843E-ADAC82A34A28}" type="slidenum">
              <a:rPr lang="de-CH" smtClean="0"/>
              <a:t>2</a:t>
            </a:fld>
            <a:endParaRPr lang="de-CH"/>
          </a:p>
        </p:txBody>
      </p:sp>
      <p:sp>
        <p:nvSpPr>
          <p:cNvPr id="3" name="Rechteck 2"/>
          <p:cNvSpPr/>
          <p:nvPr/>
        </p:nvSpPr>
        <p:spPr>
          <a:xfrm>
            <a:off x="863587" y="2060848"/>
            <a:ext cx="7560840" cy="4401205"/>
          </a:xfrm>
          <a:prstGeom prst="rect">
            <a:avLst/>
          </a:prstGeom>
        </p:spPr>
        <p:txBody>
          <a:bodyPr wrap="square">
            <a:spAutoFit/>
          </a:bodyPr>
          <a:lstStyle/>
          <a:p>
            <a:endParaRPr lang="de-CH" sz="2000" dirty="0"/>
          </a:p>
          <a:p>
            <a:pPr marL="457200" lvl="0" indent="-457200">
              <a:buFont typeface="+mj-lt"/>
              <a:buAutoNum type="arabicPeriod"/>
            </a:pPr>
            <a:r>
              <a:rPr lang="de-CH" sz="2000" b="1" dirty="0">
                <a:solidFill>
                  <a:schemeClr val="accent1"/>
                </a:solidFill>
              </a:rPr>
              <a:t>Die Förderung </a:t>
            </a:r>
            <a:r>
              <a:rPr lang="de-CH" sz="2000" dirty="0"/>
              <a:t>eines attraktiven und kulturell reichhaltigen Nachtlebens mit regionaler Ausstrahlung.</a:t>
            </a:r>
            <a:br>
              <a:rPr lang="de-CH" sz="2000" dirty="0"/>
            </a:br>
            <a:endParaRPr lang="de-CH" sz="2000" dirty="0"/>
          </a:p>
          <a:p>
            <a:pPr marL="457200" indent="-457200">
              <a:buFont typeface="+mj-lt"/>
              <a:buAutoNum type="arabicPeriod"/>
            </a:pPr>
            <a:r>
              <a:rPr lang="de-DE" sz="2000" b="1" dirty="0">
                <a:solidFill>
                  <a:schemeClr val="accent1"/>
                </a:solidFill>
              </a:rPr>
              <a:t>Der Erhalt </a:t>
            </a:r>
            <a:r>
              <a:rPr lang="de-DE" sz="2000" dirty="0"/>
              <a:t>von Bern als attraktive Wohnstadt, die den vielfältigen Bedürfnissen der Bewohnerinnen und Bewohner nach Ruhe, Sicherheit und Sauberkeit sowie Begegnung im öffentlichen Raum, Freiräumen und einem breiten kulturellen Angebot gerecht wird.</a:t>
            </a:r>
            <a:br>
              <a:rPr lang="de-DE" sz="2000" dirty="0"/>
            </a:br>
            <a:endParaRPr lang="de-DE" sz="2000" dirty="0"/>
          </a:p>
          <a:p>
            <a:pPr marL="457200" indent="-457200">
              <a:buFont typeface="+mj-lt"/>
              <a:buAutoNum type="arabicPeriod"/>
            </a:pPr>
            <a:r>
              <a:rPr lang="de-DE" sz="2000" b="1" dirty="0">
                <a:solidFill>
                  <a:schemeClr val="accent1"/>
                </a:solidFill>
              </a:rPr>
              <a:t>Die Garantie </a:t>
            </a:r>
            <a:r>
              <a:rPr lang="de-DE" sz="2000" dirty="0"/>
              <a:t>der hohen Planungssicherheit für Betreiberinnen und Betreiber von Ausgehlokalen. Bei Entscheiden und </a:t>
            </a:r>
            <a:r>
              <a:rPr lang="de-DE" sz="2000" dirty="0" err="1"/>
              <a:t>Massnahmen</a:t>
            </a:r>
            <a:r>
              <a:rPr lang="de-DE" sz="2000" dirty="0"/>
              <a:t> wird die Rechtsgleichheit angemessen berücksichtigt.</a:t>
            </a:r>
            <a:endParaRPr lang="de-CH" sz="2000" dirty="0"/>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523131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20</a:t>
            </a:fld>
            <a:endParaRPr lang="de-CH"/>
          </a:p>
        </p:txBody>
      </p:sp>
      <p:sp>
        <p:nvSpPr>
          <p:cNvPr id="3" name="Rechteck 2"/>
          <p:cNvSpPr/>
          <p:nvPr/>
        </p:nvSpPr>
        <p:spPr>
          <a:xfrm>
            <a:off x="971600" y="1556792"/>
            <a:ext cx="7560840" cy="4493025"/>
          </a:xfrm>
          <a:prstGeom prst="rect">
            <a:avLst/>
          </a:prstGeom>
        </p:spPr>
        <p:txBody>
          <a:bodyPr wrap="square">
            <a:spAutoFit/>
          </a:bodyPr>
          <a:lstStyle/>
          <a:p>
            <a:pPr lvl="0">
              <a:lnSpc>
                <a:spcPct val="150000"/>
              </a:lnSpc>
            </a:pPr>
            <a:r>
              <a:rPr lang="de-CH" sz="2400" b="1" dirty="0">
                <a:solidFill>
                  <a:schemeClr val="bg1">
                    <a:lumMod val="65000"/>
                  </a:schemeClr>
                </a:solidFill>
              </a:rPr>
              <a:t>Massnahme 8: Prävention und Sensibilisierung</a:t>
            </a:r>
          </a:p>
          <a:p>
            <a:pPr>
              <a:lnSpc>
                <a:spcPts val="3800"/>
              </a:lnSpc>
            </a:pPr>
            <a:r>
              <a:rPr lang="de-DE" sz="2400" dirty="0"/>
              <a:t>Die im Bereich Prävention und Sensibilisierung tätigen Institutionen und Stellen sind in der Stadt Bern untereinander gut vernetzt. </a:t>
            </a:r>
          </a:p>
          <a:p>
            <a:pPr>
              <a:lnSpc>
                <a:spcPts val="3800"/>
              </a:lnSpc>
            </a:pPr>
            <a:r>
              <a:rPr lang="de-DE" sz="2400" dirty="0"/>
              <a:t>Ein in Zusammenarbeit mit dem Blauen Kreuz und der Stadt Bern konzipiertes kostenloses Kursangebot für Club-Mitarbeitende zum Thema Gesundheitsschutz und Umgang mit alkoholisierten Gästen wird seit 2017 angeboten. </a:t>
            </a:r>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2000219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21</a:t>
            </a:fld>
            <a:endParaRPr lang="de-CH"/>
          </a:p>
        </p:txBody>
      </p:sp>
      <p:sp>
        <p:nvSpPr>
          <p:cNvPr id="3" name="Rechteck 2"/>
          <p:cNvSpPr/>
          <p:nvPr/>
        </p:nvSpPr>
        <p:spPr>
          <a:xfrm>
            <a:off x="971600" y="1556792"/>
            <a:ext cx="7560840" cy="3031086"/>
          </a:xfrm>
          <a:prstGeom prst="rect">
            <a:avLst/>
          </a:prstGeom>
        </p:spPr>
        <p:txBody>
          <a:bodyPr wrap="square">
            <a:spAutoFit/>
          </a:bodyPr>
          <a:lstStyle/>
          <a:p>
            <a:pPr lvl="0">
              <a:lnSpc>
                <a:spcPct val="150000"/>
              </a:lnSpc>
            </a:pPr>
            <a:r>
              <a:rPr lang="de-CH" sz="2400" b="1" dirty="0">
                <a:solidFill>
                  <a:schemeClr val="bg1">
                    <a:lumMod val="65000"/>
                  </a:schemeClr>
                </a:solidFill>
              </a:rPr>
              <a:t>Massnahme 8: Prävention und Sensibilisierung</a:t>
            </a:r>
          </a:p>
          <a:p>
            <a:pPr>
              <a:lnSpc>
                <a:spcPts val="3800"/>
              </a:lnSpc>
            </a:pPr>
            <a:r>
              <a:rPr lang="de-DE" sz="2400" b="1" dirty="0">
                <a:solidFill>
                  <a:schemeClr val="accent1"/>
                </a:solidFill>
              </a:rPr>
              <a:t>Ziel</a:t>
            </a:r>
            <a:r>
              <a:rPr lang="de-DE" sz="2400" dirty="0"/>
              <a:t> ist, die Vernetzung von Anlaufstellen und Angeboten im Bereich „Prävention und Sensibilisierung“. Dies ermöglicht den Erfahrungsaustausch zu aktuellen Themen und das Nutzen von Synergien.</a:t>
            </a:r>
            <a:endParaRPr lang="de-CH" sz="2400" dirty="0"/>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3464782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22</a:t>
            </a:fld>
            <a:endParaRPr lang="de-CH"/>
          </a:p>
        </p:txBody>
      </p:sp>
      <p:sp>
        <p:nvSpPr>
          <p:cNvPr id="3" name="Rechteck 2"/>
          <p:cNvSpPr/>
          <p:nvPr/>
        </p:nvSpPr>
        <p:spPr>
          <a:xfrm>
            <a:off x="971600" y="1556792"/>
            <a:ext cx="7560840" cy="5165004"/>
          </a:xfrm>
          <a:prstGeom prst="rect">
            <a:avLst/>
          </a:prstGeom>
        </p:spPr>
        <p:txBody>
          <a:bodyPr wrap="square">
            <a:spAutoFit/>
          </a:bodyPr>
          <a:lstStyle/>
          <a:p>
            <a:pPr lvl="0"/>
            <a:r>
              <a:rPr lang="de-CH" sz="2400" b="1" dirty="0">
                <a:solidFill>
                  <a:schemeClr val="bg1">
                    <a:lumMod val="65000"/>
                  </a:schemeClr>
                </a:solidFill>
              </a:rPr>
              <a:t>Massnahme 9: Nicht-kommerzielle Jugendangebote in den Quartieren</a:t>
            </a:r>
          </a:p>
          <a:p>
            <a:pPr>
              <a:lnSpc>
                <a:spcPts val="3800"/>
              </a:lnSpc>
            </a:pPr>
            <a:r>
              <a:rPr lang="de-DE" sz="2400" dirty="0"/>
              <a:t>Mit verschiedenen Fachstellen wurde eine Jugendraumstrategie erarbeitet, um die Versorgung aller Stadtteile mit genügend Räumen für ansprechende Jugendangebote langfristig zu sichern.</a:t>
            </a:r>
          </a:p>
          <a:p>
            <a:pPr>
              <a:lnSpc>
                <a:spcPts val="3800"/>
              </a:lnSpc>
            </a:pPr>
            <a:r>
              <a:rPr lang="de-DE" sz="2400" dirty="0"/>
              <a:t>Weiter gibt es Midnight Sports Angebote, welche Jugendlichen ab der 7. Klasse im Winterhalbjahr am Samstagabend von 20 Uhr bis 23 Uhr die betreute Nutzung von Sporthallen ermöglichen. </a:t>
            </a:r>
          </a:p>
          <a:p>
            <a:pPr>
              <a:lnSpc>
                <a:spcPts val="3800"/>
              </a:lnSpc>
            </a:pPr>
            <a:endParaRPr lang="de-CH" sz="2400" dirty="0"/>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993393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23</a:t>
            </a:fld>
            <a:endParaRPr lang="de-CH"/>
          </a:p>
        </p:txBody>
      </p:sp>
      <p:sp>
        <p:nvSpPr>
          <p:cNvPr id="3" name="Rechteck 2"/>
          <p:cNvSpPr/>
          <p:nvPr/>
        </p:nvSpPr>
        <p:spPr>
          <a:xfrm>
            <a:off x="971600" y="1556792"/>
            <a:ext cx="7560840" cy="3482492"/>
          </a:xfrm>
          <a:prstGeom prst="rect">
            <a:avLst/>
          </a:prstGeom>
        </p:spPr>
        <p:txBody>
          <a:bodyPr wrap="square">
            <a:spAutoFit/>
          </a:bodyPr>
          <a:lstStyle/>
          <a:p>
            <a:pPr lvl="0"/>
            <a:r>
              <a:rPr lang="de-CH" sz="2400" b="1" dirty="0">
                <a:solidFill>
                  <a:schemeClr val="bg1">
                    <a:lumMod val="65000"/>
                  </a:schemeClr>
                </a:solidFill>
              </a:rPr>
              <a:t>Massnahme 9: Nicht-kommerzielle Jugendangebote in den Quartieren</a:t>
            </a:r>
          </a:p>
          <a:p>
            <a:pPr lvl="0">
              <a:lnSpc>
                <a:spcPct val="150000"/>
              </a:lnSpc>
            </a:pPr>
            <a:r>
              <a:rPr lang="de-DE" sz="2400" b="1" dirty="0">
                <a:solidFill>
                  <a:schemeClr val="accent1"/>
                </a:solidFill>
              </a:rPr>
              <a:t>Ziel</a:t>
            </a:r>
            <a:r>
              <a:rPr lang="de-DE" sz="2400" dirty="0"/>
              <a:t> ist, dass Jugendliche unter 16 Jahren in den Stadtteilen in ihrem unmittelbaren Lebensumfeld genügend altersgerechte Freizeit- und Ausgehangebote vorfinden.</a:t>
            </a:r>
            <a:endParaRPr lang="de-CH" sz="2400" dirty="0"/>
          </a:p>
          <a:p>
            <a:pPr>
              <a:lnSpc>
                <a:spcPts val="3800"/>
              </a:lnSpc>
            </a:pPr>
            <a:endParaRPr lang="de-CH" sz="2400" dirty="0"/>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1674566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24</a:t>
            </a:fld>
            <a:endParaRPr lang="de-CH"/>
          </a:p>
        </p:txBody>
      </p:sp>
      <p:sp>
        <p:nvSpPr>
          <p:cNvPr id="3" name="Rechteck 2"/>
          <p:cNvSpPr/>
          <p:nvPr/>
        </p:nvSpPr>
        <p:spPr>
          <a:xfrm>
            <a:off x="971600" y="1628800"/>
            <a:ext cx="7560840" cy="4426340"/>
          </a:xfrm>
          <a:prstGeom prst="rect">
            <a:avLst/>
          </a:prstGeom>
        </p:spPr>
        <p:txBody>
          <a:bodyPr wrap="square">
            <a:spAutoFit/>
          </a:bodyPr>
          <a:lstStyle/>
          <a:p>
            <a:pPr>
              <a:lnSpc>
                <a:spcPts val="3800"/>
              </a:lnSpc>
            </a:pPr>
            <a:r>
              <a:rPr lang="de-CH" sz="2400" b="1" dirty="0">
                <a:solidFill>
                  <a:schemeClr val="bg1">
                    <a:lumMod val="65000"/>
                  </a:schemeClr>
                </a:solidFill>
              </a:rPr>
              <a:t>Massnahme 11: Betrieb Jugendkulturlokal</a:t>
            </a:r>
            <a:endParaRPr lang="de-CH" sz="2400" dirty="0"/>
          </a:p>
          <a:p>
            <a:pPr>
              <a:lnSpc>
                <a:spcPts val="3800"/>
              </a:lnSpc>
            </a:pPr>
            <a:r>
              <a:rPr lang="de-DE" sz="2400" dirty="0"/>
              <a:t>Im 2023 konnte der Stellwerk Klub Bern als Jugendkulturlokal eröffnet werden. Das Lokal auf der </a:t>
            </a:r>
            <a:r>
              <a:rPr lang="de-DE" sz="2400" dirty="0" err="1"/>
              <a:t>Grossen</a:t>
            </a:r>
            <a:r>
              <a:rPr lang="de-DE" sz="2400" dirty="0"/>
              <a:t> Schanze eignete sich nicht nur für die Clubnutzung für Jugendliche in den Abendstunden und der Nacht von Donnerstag bis Samstag, sondern auch für die Tag- und Ateliernutzung (Bistro, Workshops, Tonstudio), damit die Jugendlichen auch selbständig Projekte realisieren können. </a:t>
            </a:r>
            <a:endParaRPr lang="de-CH" sz="2400" dirty="0"/>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2941398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25</a:t>
            </a:fld>
            <a:endParaRPr lang="de-CH"/>
          </a:p>
        </p:txBody>
      </p:sp>
      <p:sp>
        <p:nvSpPr>
          <p:cNvPr id="3" name="Rechteck 2"/>
          <p:cNvSpPr/>
          <p:nvPr/>
        </p:nvSpPr>
        <p:spPr>
          <a:xfrm>
            <a:off x="971600" y="1628800"/>
            <a:ext cx="7560840" cy="2964401"/>
          </a:xfrm>
          <a:prstGeom prst="rect">
            <a:avLst/>
          </a:prstGeom>
        </p:spPr>
        <p:txBody>
          <a:bodyPr wrap="square">
            <a:spAutoFit/>
          </a:bodyPr>
          <a:lstStyle/>
          <a:p>
            <a:pPr>
              <a:lnSpc>
                <a:spcPts val="3800"/>
              </a:lnSpc>
            </a:pPr>
            <a:r>
              <a:rPr lang="de-CH" sz="2400" b="1" dirty="0">
                <a:solidFill>
                  <a:schemeClr val="bg1">
                    <a:lumMod val="65000"/>
                  </a:schemeClr>
                </a:solidFill>
              </a:rPr>
              <a:t>Massnahme 11: Betrieb Jugendkulturlokal</a:t>
            </a:r>
            <a:endParaRPr lang="de-CH" sz="2400" dirty="0"/>
          </a:p>
          <a:p>
            <a:pPr>
              <a:lnSpc>
                <a:spcPts val="3800"/>
              </a:lnSpc>
            </a:pPr>
            <a:r>
              <a:rPr lang="de-DE" sz="2400" b="1" dirty="0">
                <a:solidFill>
                  <a:schemeClr val="accent1"/>
                </a:solidFill>
              </a:rPr>
              <a:t>Ziel</a:t>
            </a:r>
            <a:r>
              <a:rPr lang="de-DE" sz="2400" dirty="0"/>
              <a:t> ist, eine Liegenschaft, die von der Stadt gemietet oder in deren Besitz ist, als Jugendkulturlokal zu nutzen, damit sowohl einer kommerziellen als auch nicht-kommerziellen Nachfrage für Jugendangebote entsprochen werden kann.</a:t>
            </a:r>
            <a:endParaRPr lang="de-CH" sz="2400" dirty="0"/>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3130571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26</a:t>
            </a:fld>
            <a:endParaRPr lang="de-CH"/>
          </a:p>
        </p:txBody>
      </p:sp>
      <p:sp>
        <p:nvSpPr>
          <p:cNvPr id="3" name="Rechteck 2"/>
          <p:cNvSpPr/>
          <p:nvPr/>
        </p:nvSpPr>
        <p:spPr>
          <a:xfrm>
            <a:off x="971600" y="1556792"/>
            <a:ext cx="7715200" cy="4980338"/>
          </a:xfrm>
          <a:prstGeom prst="rect">
            <a:avLst/>
          </a:prstGeom>
        </p:spPr>
        <p:txBody>
          <a:bodyPr wrap="square">
            <a:spAutoFit/>
          </a:bodyPr>
          <a:lstStyle/>
          <a:p>
            <a:pPr lvl="0">
              <a:lnSpc>
                <a:spcPct val="150000"/>
              </a:lnSpc>
            </a:pPr>
            <a:r>
              <a:rPr lang="de-CH" sz="2400" b="1" dirty="0">
                <a:solidFill>
                  <a:schemeClr val="bg1">
                    <a:lumMod val="65000"/>
                  </a:schemeClr>
                </a:solidFill>
              </a:rPr>
              <a:t>Massnahme 12: Ausbau </a:t>
            </a:r>
            <a:r>
              <a:rPr lang="de-CH" sz="2400" b="1" dirty="0" err="1">
                <a:solidFill>
                  <a:schemeClr val="bg1">
                    <a:lumMod val="65000"/>
                  </a:schemeClr>
                </a:solidFill>
              </a:rPr>
              <a:t>Moonliner</a:t>
            </a:r>
            <a:endParaRPr lang="de-CH" sz="2400" b="1" dirty="0">
              <a:solidFill>
                <a:schemeClr val="bg1">
                  <a:lumMod val="65000"/>
                </a:schemeClr>
              </a:solidFill>
            </a:endParaRPr>
          </a:p>
          <a:p>
            <a:pPr>
              <a:lnSpc>
                <a:spcPts val="3800"/>
              </a:lnSpc>
            </a:pPr>
            <a:r>
              <a:rPr lang="de-DE" sz="2400" dirty="0"/>
              <a:t>Das </a:t>
            </a:r>
            <a:r>
              <a:rPr lang="de-DE" sz="2400" dirty="0" err="1"/>
              <a:t>Moonlinernetz</a:t>
            </a:r>
            <a:r>
              <a:rPr lang="de-DE" sz="2400" dirty="0"/>
              <a:t> (Nachtbusnetz) wurde in den letzten Jahren mit neuen Linien ergänzt.</a:t>
            </a:r>
          </a:p>
          <a:p>
            <a:pPr>
              <a:lnSpc>
                <a:spcPts val="3800"/>
              </a:lnSpc>
            </a:pPr>
            <a:r>
              <a:rPr lang="de-DE" sz="2400" dirty="0"/>
              <a:t>Auf den wichtigsten Korridoren in der Stadt und Kernagglomeration Bern wird zudem seit Ende 2021 ein 30-Minuten-Takt zwischen 01.15 Uhr und 03.45 Uhr angeboten. Alle Inhaberinnen und Inhaber von GA-, seven25- und </a:t>
            </a:r>
            <a:r>
              <a:rPr lang="de-DE" sz="2400" dirty="0" err="1"/>
              <a:t>LiberoAbonnementen</a:t>
            </a:r>
            <a:r>
              <a:rPr lang="de-DE" sz="2400" dirty="0"/>
              <a:t> können ohne zusätzliche Kosten das </a:t>
            </a:r>
            <a:r>
              <a:rPr lang="de-DE" sz="2400" dirty="0" err="1"/>
              <a:t>Moonliner</a:t>
            </a:r>
            <a:r>
              <a:rPr lang="de-DE" sz="2400" dirty="0"/>
              <a:t>-Angebot benützen.</a:t>
            </a:r>
          </a:p>
          <a:p>
            <a:pPr>
              <a:lnSpc>
                <a:spcPts val="3800"/>
              </a:lnSpc>
            </a:pPr>
            <a:endParaRPr lang="de-DE" sz="2400" dirty="0"/>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854703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27</a:t>
            </a:fld>
            <a:endParaRPr lang="de-CH"/>
          </a:p>
        </p:txBody>
      </p:sp>
      <p:sp>
        <p:nvSpPr>
          <p:cNvPr id="3" name="Rechteck 2"/>
          <p:cNvSpPr/>
          <p:nvPr/>
        </p:nvSpPr>
        <p:spPr>
          <a:xfrm>
            <a:off x="971600" y="1556792"/>
            <a:ext cx="7715200" cy="3031086"/>
          </a:xfrm>
          <a:prstGeom prst="rect">
            <a:avLst/>
          </a:prstGeom>
        </p:spPr>
        <p:txBody>
          <a:bodyPr wrap="square">
            <a:spAutoFit/>
          </a:bodyPr>
          <a:lstStyle/>
          <a:p>
            <a:pPr lvl="0">
              <a:lnSpc>
                <a:spcPct val="150000"/>
              </a:lnSpc>
            </a:pPr>
            <a:r>
              <a:rPr lang="de-CH" sz="2400" b="1" dirty="0">
                <a:solidFill>
                  <a:schemeClr val="bg1">
                    <a:lumMod val="65000"/>
                  </a:schemeClr>
                </a:solidFill>
              </a:rPr>
              <a:t>Massnahme 12: Ausbau </a:t>
            </a:r>
            <a:r>
              <a:rPr lang="de-CH" sz="2400" b="1" dirty="0" err="1">
                <a:solidFill>
                  <a:schemeClr val="bg1">
                    <a:lumMod val="65000"/>
                  </a:schemeClr>
                </a:solidFill>
              </a:rPr>
              <a:t>Moonliner</a:t>
            </a:r>
            <a:endParaRPr lang="de-CH" sz="2400" b="1" dirty="0">
              <a:solidFill>
                <a:schemeClr val="bg1">
                  <a:lumMod val="65000"/>
                </a:schemeClr>
              </a:solidFill>
            </a:endParaRPr>
          </a:p>
          <a:p>
            <a:pPr marL="0" marR="0" lvl="0" indent="0" algn="l" defTabSz="914400" rtl="0" eaLnBrk="1" fontAlgn="auto" latinLnBrk="0" hangingPunct="1">
              <a:lnSpc>
                <a:spcPts val="3800"/>
              </a:lnSpc>
              <a:spcBef>
                <a:spcPts val="0"/>
              </a:spcBef>
              <a:spcAft>
                <a:spcPts val="0"/>
              </a:spcAft>
              <a:buClrTx/>
              <a:buSzTx/>
              <a:buFontTx/>
              <a:buNone/>
              <a:tabLst/>
              <a:defRPr/>
            </a:pPr>
            <a:r>
              <a:rPr lang="de-DE" sz="2400" b="1" dirty="0">
                <a:solidFill>
                  <a:schemeClr val="accent1"/>
                </a:solidFill>
              </a:rPr>
              <a:t>Ziel</a:t>
            </a:r>
            <a:r>
              <a:rPr kumimoji="0" lang="de-DE" sz="2400" b="0" i="0" u="none" strike="noStrike" kern="1200" cap="none" spc="0" normalizeH="0" baseline="0" noProof="0" dirty="0">
                <a:ln>
                  <a:noFill/>
                </a:ln>
                <a:solidFill>
                  <a:srgbClr val="000000"/>
                </a:solidFill>
                <a:effectLst/>
                <a:uLnTx/>
                <a:uFillTx/>
                <a:latin typeface="Arial"/>
                <a:ea typeface="+mn-ea"/>
                <a:cs typeface="+mn-cs"/>
              </a:rPr>
              <a:t> ist, dass das Partyvolk die Stadt Bern dann verlassen kann, wenn es genug gefeiert hat</a:t>
            </a:r>
          </a:p>
          <a:p>
            <a:pPr marL="0" marR="0" lvl="0" indent="0" algn="l" defTabSz="914400" rtl="0" eaLnBrk="1" fontAlgn="auto" latinLnBrk="0" hangingPunct="1">
              <a:lnSpc>
                <a:spcPts val="3800"/>
              </a:lnSpc>
              <a:spcBef>
                <a:spcPts val="0"/>
              </a:spcBef>
              <a:spcAft>
                <a:spcPts val="0"/>
              </a:spcAft>
              <a:buClrTx/>
              <a:buSzTx/>
              <a:buFontTx/>
              <a:buNone/>
              <a:tabLst/>
              <a:defRPr/>
            </a:pPr>
            <a:r>
              <a:rPr kumimoji="0" lang="de-DE" sz="2400" b="0" i="0" u="none" strike="noStrike" kern="1200" cap="none" spc="0" normalizeH="0" baseline="0" noProof="0" dirty="0">
                <a:ln>
                  <a:noFill/>
                </a:ln>
                <a:solidFill>
                  <a:srgbClr val="000000"/>
                </a:solidFill>
                <a:effectLst/>
                <a:uLnTx/>
                <a:uFillTx/>
                <a:latin typeface="Arial"/>
                <a:ea typeface="+mn-ea"/>
                <a:cs typeface="+mn-cs"/>
              </a:rPr>
              <a:t>und nicht in der Stadt verweilen muss, bis der erste Zug fährt. Dadurch sollen in der Stadt </a:t>
            </a:r>
            <a:r>
              <a:rPr kumimoji="0" lang="de-DE" sz="2400" b="0" i="0" u="none" strike="noStrike" kern="1200" cap="none" spc="0" normalizeH="0" baseline="0" noProof="0" dirty="0" err="1">
                <a:ln>
                  <a:noFill/>
                </a:ln>
                <a:solidFill>
                  <a:srgbClr val="000000"/>
                </a:solidFill>
                <a:effectLst/>
                <a:uLnTx/>
                <a:uFillTx/>
                <a:latin typeface="Arial"/>
                <a:ea typeface="+mn-ea"/>
                <a:cs typeface="+mn-cs"/>
              </a:rPr>
              <a:t>Lärm,Littering</a:t>
            </a:r>
            <a:r>
              <a:rPr kumimoji="0" lang="de-DE" sz="2400" b="0" i="0" u="none" strike="noStrike" kern="1200" cap="none" spc="0" normalizeH="0" baseline="0" noProof="0" dirty="0">
                <a:ln>
                  <a:noFill/>
                </a:ln>
                <a:solidFill>
                  <a:srgbClr val="000000"/>
                </a:solidFill>
                <a:effectLst/>
                <a:uLnTx/>
                <a:uFillTx/>
                <a:latin typeface="Arial"/>
                <a:ea typeface="+mn-ea"/>
                <a:cs typeface="+mn-cs"/>
              </a:rPr>
              <a:t> und Vandalismus reduziert werden.</a:t>
            </a:r>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1756442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28</a:t>
            </a:fld>
            <a:endParaRPr lang="de-CH"/>
          </a:p>
        </p:txBody>
      </p:sp>
      <p:sp>
        <p:nvSpPr>
          <p:cNvPr id="3" name="Rechteck 2"/>
          <p:cNvSpPr/>
          <p:nvPr/>
        </p:nvSpPr>
        <p:spPr>
          <a:xfrm>
            <a:off x="971600" y="1556792"/>
            <a:ext cx="7776864" cy="4493025"/>
          </a:xfrm>
          <a:prstGeom prst="rect">
            <a:avLst/>
          </a:prstGeom>
        </p:spPr>
        <p:txBody>
          <a:bodyPr wrap="square">
            <a:spAutoFit/>
          </a:bodyPr>
          <a:lstStyle/>
          <a:p>
            <a:pPr lvl="0">
              <a:lnSpc>
                <a:spcPct val="150000"/>
              </a:lnSpc>
            </a:pPr>
            <a:r>
              <a:rPr lang="de-CH" sz="2400" b="1" dirty="0">
                <a:solidFill>
                  <a:schemeClr val="bg1">
                    <a:lumMod val="65000"/>
                  </a:schemeClr>
                </a:solidFill>
              </a:rPr>
              <a:t>Massnahme 13: Zusätzliche Toilettenanlagen</a:t>
            </a:r>
          </a:p>
          <a:p>
            <a:pPr>
              <a:lnSpc>
                <a:spcPts val="3800"/>
              </a:lnSpc>
            </a:pPr>
            <a:r>
              <a:rPr lang="de-DE" sz="2400" dirty="0"/>
              <a:t>Vor einigen Jahren wurden die „Netten Toiletten“ bei Gastrobetrieben in der Stadt Bern eingeführt. Teilnehmende Gastrobetreibe sind mit einem Kleber an der Türe gekennzeichnet und die Toiletten dieser Betriebe können ohne Konsumzwang benutzt werden. </a:t>
            </a:r>
            <a:br>
              <a:rPr lang="de-DE" sz="2400" dirty="0"/>
            </a:br>
            <a:r>
              <a:rPr lang="de-DE" sz="2400" dirty="0"/>
              <a:t>Weiter werden auch immer wieder bestehende öffentliche Toilettenanlagen ausgebaut, saniert oder der kostenlosen Nutzung zugeführt.</a:t>
            </a:r>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94959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29</a:t>
            </a:fld>
            <a:endParaRPr lang="de-CH"/>
          </a:p>
        </p:txBody>
      </p:sp>
      <p:sp>
        <p:nvSpPr>
          <p:cNvPr id="3" name="Rechteck 2"/>
          <p:cNvSpPr/>
          <p:nvPr/>
        </p:nvSpPr>
        <p:spPr>
          <a:xfrm>
            <a:off x="971600" y="1556792"/>
            <a:ext cx="7776864" cy="2056460"/>
          </a:xfrm>
          <a:prstGeom prst="rect">
            <a:avLst/>
          </a:prstGeom>
        </p:spPr>
        <p:txBody>
          <a:bodyPr wrap="square">
            <a:spAutoFit/>
          </a:bodyPr>
          <a:lstStyle/>
          <a:p>
            <a:pPr lvl="0">
              <a:lnSpc>
                <a:spcPct val="150000"/>
              </a:lnSpc>
            </a:pPr>
            <a:r>
              <a:rPr lang="de-CH" sz="2400" b="1" dirty="0">
                <a:solidFill>
                  <a:schemeClr val="bg1">
                    <a:lumMod val="65000"/>
                  </a:schemeClr>
                </a:solidFill>
              </a:rPr>
              <a:t>Massnahme 13: Zusätzliche Toilettenanlagen</a:t>
            </a:r>
          </a:p>
          <a:p>
            <a:pPr>
              <a:lnSpc>
                <a:spcPts val="3800"/>
              </a:lnSpc>
            </a:pPr>
            <a:r>
              <a:rPr lang="de-DE" sz="2400" b="1" dirty="0">
                <a:solidFill>
                  <a:schemeClr val="accent1"/>
                </a:solidFill>
              </a:rPr>
              <a:t>Ziel</a:t>
            </a:r>
            <a:r>
              <a:rPr lang="de-DE" sz="2400" dirty="0"/>
              <a:t> ist, Nachtschwärmerinnen und Nachtschwärmern ausreichend WC-Anlagen zu bieten und damit das öffentliche Urinieren in der Innenstadt zu reduzieren.</a:t>
            </a:r>
            <a:endParaRPr lang="de-CH" sz="2400" dirty="0"/>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2863336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971600" y="1700808"/>
            <a:ext cx="7344815" cy="1470025"/>
          </a:xfrm>
        </p:spPr>
        <p:txBody>
          <a:bodyPr>
            <a:normAutofit/>
          </a:bodyPr>
          <a:lstStyle/>
          <a:p>
            <a:r>
              <a:rPr lang="de-CH" sz="3200" dirty="0"/>
              <a:t>Ziele</a:t>
            </a:r>
          </a:p>
        </p:txBody>
      </p:sp>
      <p:sp>
        <p:nvSpPr>
          <p:cNvPr id="5" name="Foliennummernplatzhalter 4"/>
          <p:cNvSpPr>
            <a:spLocks noGrp="1"/>
          </p:cNvSpPr>
          <p:nvPr>
            <p:ph type="sldNum" sz="quarter" idx="12"/>
          </p:nvPr>
        </p:nvSpPr>
        <p:spPr/>
        <p:txBody>
          <a:bodyPr/>
          <a:lstStyle/>
          <a:p>
            <a:fld id="{48124EE6-7D8D-4FCD-843E-ADAC82A34A28}" type="slidenum">
              <a:rPr lang="de-CH" smtClean="0"/>
              <a:t>3</a:t>
            </a:fld>
            <a:endParaRPr lang="de-CH"/>
          </a:p>
        </p:txBody>
      </p:sp>
      <p:sp>
        <p:nvSpPr>
          <p:cNvPr id="3" name="Rechteck 2"/>
          <p:cNvSpPr/>
          <p:nvPr/>
        </p:nvSpPr>
        <p:spPr>
          <a:xfrm>
            <a:off x="839045" y="2039319"/>
            <a:ext cx="7560840" cy="4216539"/>
          </a:xfrm>
          <a:prstGeom prst="rect">
            <a:avLst/>
          </a:prstGeom>
        </p:spPr>
        <p:txBody>
          <a:bodyPr wrap="square">
            <a:spAutoFit/>
          </a:bodyPr>
          <a:lstStyle/>
          <a:p>
            <a:endParaRPr lang="de-CH" sz="2000" dirty="0"/>
          </a:p>
          <a:p>
            <a:pPr marL="457200" indent="-457200">
              <a:buFont typeface="+mj-lt"/>
              <a:buAutoNum type="arabicPeriod" startAt="4"/>
            </a:pPr>
            <a:r>
              <a:rPr lang="de-DE" sz="2000" b="1" dirty="0">
                <a:solidFill>
                  <a:schemeClr val="accent1"/>
                </a:solidFill>
              </a:rPr>
              <a:t>Die Stärkung </a:t>
            </a:r>
            <a:r>
              <a:rPr lang="de-DE" sz="2000" dirty="0"/>
              <a:t>des gut funktionierenden Zusammenlebens in der Stadt. Dafür setzt die Stadt die Rahmenbedingungen (Zonenpläne, Bewilligungen) und engagiert sich gemeinsam mit allen Beteiligten für das konfliktfreie Nebeneinander von Nachtkultur und Wohnen. Dies geschieht auf den drei Ebenen Sensibilisierung, Prävention und Repression.</a:t>
            </a:r>
          </a:p>
          <a:p>
            <a:endParaRPr lang="de-DE" sz="2000" dirty="0"/>
          </a:p>
          <a:p>
            <a:pPr marL="457200" indent="-457200">
              <a:buFont typeface="+mj-lt"/>
              <a:buAutoNum type="arabicPeriod" startAt="5"/>
            </a:pPr>
            <a:r>
              <a:rPr lang="de-DE" sz="2000" b="1" dirty="0">
                <a:solidFill>
                  <a:schemeClr val="accent1"/>
                </a:solidFill>
              </a:rPr>
              <a:t>Die gute Vernetzung </a:t>
            </a:r>
            <a:r>
              <a:rPr lang="de-DE" sz="2000" dirty="0"/>
              <a:t>der Akteurinnen und Akteure, namentlich Klubbetreibende, Bewohnerinnen und Bewohner, Quartierorganisationen, Vereine, Stadt, Regierungsstatthalteramt, Polizei, Kanton und Bund, damit sie lösungsorientiert zusammen arbeiten können. </a:t>
            </a:r>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2534494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30</a:t>
            </a:fld>
            <a:endParaRPr lang="de-CH"/>
          </a:p>
        </p:txBody>
      </p:sp>
      <p:sp>
        <p:nvSpPr>
          <p:cNvPr id="3" name="Rechteck 2"/>
          <p:cNvSpPr/>
          <p:nvPr/>
        </p:nvSpPr>
        <p:spPr>
          <a:xfrm>
            <a:off x="971600" y="1651878"/>
            <a:ext cx="7848872" cy="4346831"/>
          </a:xfrm>
          <a:prstGeom prst="rect">
            <a:avLst/>
          </a:prstGeom>
        </p:spPr>
        <p:txBody>
          <a:bodyPr wrap="square">
            <a:spAutoFit/>
          </a:bodyPr>
          <a:lstStyle/>
          <a:p>
            <a:pPr lvl="0">
              <a:spcAft>
                <a:spcPts val="300"/>
              </a:spcAft>
            </a:pPr>
            <a:r>
              <a:rPr lang="de-CH" sz="2400" b="1" dirty="0">
                <a:solidFill>
                  <a:schemeClr val="bg1">
                    <a:lumMod val="65000"/>
                  </a:schemeClr>
                </a:solidFill>
              </a:rPr>
              <a:t>Massnahme 14: Flexibilisierung der Öffnungszeiten</a:t>
            </a:r>
          </a:p>
          <a:p>
            <a:pPr>
              <a:lnSpc>
                <a:spcPts val="3800"/>
              </a:lnSpc>
            </a:pPr>
            <a:r>
              <a:rPr lang="de-DE" sz="2400" dirty="0"/>
              <a:t>Die Öffnungszeiten bei den Gastrobetrieben werden durch das kantonale Recht definiert. Die Stadt Bern setzt sich dafür ein, dass dort wo es sinnvoll ist, die Öffnungszeiten flexibel und den jeweiligen Bedürfnissen entsprechend gehandhabt werden können. </a:t>
            </a:r>
            <a:br>
              <a:rPr lang="de-DE" sz="2400" dirty="0"/>
            </a:br>
            <a:r>
              <a:rPr lang="de-DE" sz="2400" dirty="0"/>
              <a:t>Bei der Verlängerung der Öffnungszeiten von </a:t>
            </a:r>
            <a:r>
              <a:rPr lang="de-DE" sz="2400" dirty="0" err="1"/>
              <a:t>Aussenbestuhlungsflächen</a:t>
            </a:r>
            <a:r>
              <a:rPr lang="de-DE" sz="2400" dirty="0"/>
              <a:t> bei Gastrobetrieben war dieser Einsatz bereits erfolgreich. </a:t>
            </a:r>
            <a:endParaRPr lang="de-CH" sz="2400" dirty="0"/>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714573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31</a:t>
            </a:fld>
            <a:endParaRPr lang="de-CH"/>
          </a:p>
        </p:txBody>
      </p:sp>
      <p:sp>
        <p:nvSpPr>
          <p:cNvPr id="3" name="Rechteck 2"/>
          <p:cNvSpPr/>
          <p:nvPr/>
        </p:nvSpPr>
        <p:spPr>
          <a:xfrm>
            <a:off x="971600" y="1651878"/>
            <a:ext cx="7848872" cy="3372205"/>
          </a:xfrm>
          <a:prstGeom prst="rect">
            <a:avLst/>
          </a:prstGeom>
        </p:spPr>
        <p:txBody>
          <a:bodyPr wrap="square">
            <a:spAutoFit/>
          </a:bodyPr>
          <a:lstStyle/>
          <a:p>
            <a:pPr lvl="0">
              <a:spcAft>
                <a:spcPts val="300"/>
              </a:spcAft>
            </a:pPr>
            <a:r>
              <a:rPr lang="de-CH" sz="2400" b="1" dirty="0">
                <a:solidFill>
                  <a:schemeClr val="bg1">
                    <a:lumMod val="65000"/>
                  </a:schemeClr>
                </a:solidFill>
              </a:rPr>
              <a:t>Massnahme 14: Flexibilisierung der Öffnungszeiten</a:t>
            </a:r>
          </a:p>
          <a:p>
            <a:pPr>
              <a:lnSpc>
                <a:spcPts val="3800"/>
              </a:lnSpc>
            </a:pPr>
            <a:r>
              <a:rPr lang="de-DE" sz="2400" dirty="0"/>
              <a:t>Alle interessierten Gastrobetreibe in der Altstadt mit genereller Überzeitbewilligung und baubewilligter </a:t>
            </a:r>
            <a:r>
              <a:rPr lang="de-DE" sz="2400" dirty="0" err="1"/>
              <a:t>Aussenbestuhlungsfläche</a:t>
            </a:r>
            <a:r>
              <a:rPr lang="de-DE" sz="2400" dirty="0"/>
              <a:t> können jeweils von Mai bis Ende Oktober ihre </a:t>
            </a:r>
            <a:r>
              <a:rPr lang="de-DE" sz="2400" dirty="0" err="1"/>
              <a:t>Aussenbestuhlungsflächen</a:t>
            </a:r>
            <a:r>
              <a:rPr lang="de-DE" sz="2400" dirty="0"/>
              <a:t> am Freitag- und Samstagabend bis 02.00 Uhr verlängert geöffnet lassen. </a:t>
            </a:r>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582709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32</a:t>
            </a:fld>
            <a:endParaRPr lang="de-CH"/>
          </a:p>
        </p:txBody>
      </p:sp>
      <p:sp>
        <p:nvSpPr>
          <p:cNvPr id="3" name="Rechteck 2"/>
          <p:cNvSpPr/>
          <p:nvPr/>
        </p:nvSpPr>
        <p:spPr>
          <a:xfrm>
            <a:off x="971600" y="1651878"/>
            <a:ext cx="7848872" cy="1910267"/>
          </a:xfrm>
          <a:prstGeom prst="rect">
            <a:avLst/>
          </a:prstGeom>
        </p:spPr>
        <p:txBody>
          <a:bodyPr wrap="square">
            <a:spAutoFit/>
          </a:bodyPr>
          <a:lstStyle/>
          <a:p>
            <a:pPr lvl="0">
              <a:spcAft>
                <a:spcPts val="300"/>
              </a:spcAft>
            </a:pPr>
            <a:r>
              <a:rPr lang="de-CH" sz="2400" b="1" dirty="0">
                <a:solidFill>
                  <a:schemeClr val="bg1">
                    <a:lumMod val="65000"/>
                  </a:schemeClr>
                </a:solidFill>
              </a:rPr>
              <a:t>Massnahme 14: Flexibilisierung der Öffnungszeiten</a:t>
            </a:r>
          </a:p>
          <a:p>
            <a:pPr>
              <a:lnSpc>
                <a:spcPts val="3800"/>
              </a:lnSpc>
            </a:pPr>
            <a:r>
              <a:rPr lang="de-DE" sz="2400" b="1" dirty="0">
                <a:solidFill>
                  <a:schemeClr val="accent1"/>
                </a:solidFill>
              </a:rPr>
              <a:t>Ziel</a:t>
            </a:r>
            <a:r>
              <a:rPr lang="de-DE" sz="2400" dirty="0"/>
              <a:t> ist, die Verminderung von Lärm und Reibereien, indem nicht alle Nachtschwärmer/innen zur selben Zeit auf die Gasse strömen.</a:t>
            </a:r>
            <a:endParaRPr lang="de-CH" sz="2400" dirty="0"/>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164400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33</a:t>
            </a:fld>
            <a:endParaRPr lang="de-CH"/>
          </a:p>
        </p:txBody>
      </p:sp>
      <p:sp>
        <p:nvSpPr>
          <p:cNvPr id="3" name="Rechteck 2"/>
          <p:cNvSpPr/>
          <p:nvPr/>
        </p:nvSpPr>
        <p:spPr>
          <a:xfrm>
            <a:off x="971600" y="1690048"/>
            <a:ext cx="7632848" cy="4834144"/>
          </a:xfrm>
          <a:prstGeom prst="rect">
            <a:avLst/>
          </a:prstGeom>
        </p:spPr>
        <p:txBody>
          <a:bodyPr wrap="square">
            <a:spAutoFit/>
          </a:bodyPr>
          <a:lstStyle/>
          <a:p>
            <a:pPr lvl="0">
              <a:spcAft>
                <a:spcPts val="300"/>
              </a:spcAft>
            </a:pPr>
            <a:r>
              <a:rPr lang="de-CH" sz="2400" b="1" dirty="0">
                <a:solidFill>
                  <a:schemeClr val="bg1">
                    <a:lumMod val="65000"/>
                  </a:schemeClr>
                </a:solidFill>
              </a:rPr>
              <a:t>Massnahme 16: Kultur und Nachtleben</a:t>
            </a:r>
          </a:p>
          <a:p>
            <a:pPr>
              <a:lnSpc>
                <a:spcPts val="3800"/>
              </a:lnSpc>
            </a:pPr>
            <a:r>
              <a:rPr lang="de-DE" sz="2400" dirty="0"/>
              <a:t>Für die Stadt Bern ist das Nachtleben ein wichtiger Bestandteil des städtischen Kulturlebens. Daher wurde die „</a:t>
            </a:r>
            <a:r>
              <a:rPr lang="de-DE" sz="2400" dirty="0" err="1"/>
              <a:t>Nachtlebenkultur</a:t>
            </a:r>
            <a:r>
              <a:rPr lang="de-DE" sz="2400" dirty="0"/>
              <a:t>“ in die städtischen Kulturstrategie aufgenommen und auch in den daraus resultierenden </a:t>
            </a:r>
            <a:r>
              <a:rPr lang="de-DE" sz="2400" dirty="0" err="1"/>
              <a:t>Massnahmen</a:t>
            </a:r>
            <a:r>
              <a:rPr lang="de-DE" sz="2400" dirty="0"/>
              <a:t> berücksichtigt. Dabei wurde auch die Idee eins Kulturdialogs etabliert. Konkrete Anliegen und </a:t>
            </a:r>
            <a:r>
              <a:rPr lang="de-DE" sz="2400" dirty="0" err="1"/>
              <a:t>Massnahmen</a:t>
            </a:r>
            <a:r>
              <a:rPr lang="de-DE" sz="2400" dirty="0"/>
              <a:t>, die sich aus dem Kulturdialog ergeben und das Nachtleben betreffen, </a:t>
            </a:r>
            <a:r>
              <a:rPr lang="de-DE" sz="2400" dirty="0" err="1"/>
              <a:t>fliessen</a:t>
            </a:r>
            <a:r>
              <a:rPr lang="de-DE" sz="2400" dirty="0"/>
              <a:t> in das Konzept Nachtleben ein.</a:t>
            </a:r>
            <a:endParaRPr lang="de-CH" sz="2400" dirty="0"/>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1524179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34</a:t>
            </a:fld>
            <a:endParaRPr lang="de-CH"/>
          </a:p>
        </p:txBody>
      </p:sp>
      <p:sp>
        <p:nvSpPr>
          <p:cNvPr id="3" name="Rechteck 2"/>
          <p:cNvSpPr/>
          <p:nvPr/>
        </p:nvSpPr>
        <p:spPr>
          <a:xfrm>
            <a:off x="971600" y="1690048"/>
            <a:ext cx="7632848" cy="2884892"/>
          </a:xfrm>
          <a:prstGeom prst="rect">
            <a:avLst/>
          </a:prstGeom>
        </p:spPr>
        <p:txBody>
          <a:bodyPr wrap="square">
            <a:spAutoFit/>
          </a:bodyPr>
          <a:lstStyle/>
          <a:p>
            <a:pPr lvl="0">
              <a:spcAft>
                <a:spcPts val="300"/>
              </a:spcAft>
            </a:pPr>
            <a:r>
              <a:rPr lang="de-CH" sz="2400" b="1" dirty="0">
                <a:solidFill>
                  <a:schemeClr val="bg1">
                    <a:lumMod val="65000"/>
                  </a:schemeClr>
                </a:solidFill>
              </a:rPr>
              <a:t>Massnahme 16: Kultur und Nachtleben</a:t>
            </a:r>
          </a:p>
          <a:p>
            <a:pPr marL="0" marR="0" lvl="0" indent="0" algn="l" defTabSz="914400" rtl="0" eaLnBrk="1" fontAlgn="auto" latinLnBrk="0" hangingPunct="1">
              <a:lnSpc>
                <a:spcPts val="3800"/>
              </a:lnSpc>
              <a:spcBef>
                <a:spcPts val="0"/>
              </a:spcBef>
              <a:spcAft>
                <a:spcPts val="0"/>
              </a:spcAft>
              <a:buClrTx/>
              <a:buSzTx/>
              <a:buFontTx/>
              <a:buNone/>
              <a:tabLst/>
              <a:defRPr/>
            </a:pPr>
            <a:r>
              <a:rPr lang="de-DE" sz="2400" b="1" dirty="0">
                <a:solidFill>
                  <a:schemeClr val="accent1"/>
                </a:solidFill>
              </a:rPr>
              <a:t>Ziel</a:t>
            </a:r>
            <a:r>
              <a:rPr kumimoji="0" lang="de-DE" sz="2400" b="0" i="0" u="none" strike="noStrike" kern="1200" cap="none" spc="0" normalizeH="0" baseline="0" noProof="0" dirty="0">
                <a:ln>
                  <a:noFill/>
                </a:ln>
                <a:solidFill>
                  <a:srgbClr val="000000"/>
                </a:solidFill>
                <a:effectLst/>
                <a:uLnTx/>
                <a:uFillTx/>
                <a:latin typeface="Arial"/>
                <a:ea typeface="+mn-ea"/>
                <a:cs typeface="+mn-cs"/>
              </a:rPr>
              <a:t> ist, in der Stadt einen lebendigen Dialog zum Thema Kultur zu etablieren und damit Kulturschaffenden, Künstlerinnen und Künstlern, Klubs und Konzertveranstaltenden eine Plattform für ihre Anliegen zu geben.</a:t>
            </a:r>
            <a:endParaRPr kumimoji="0" lang="de-CH" sz="2400" b="0" i="0" u="none" strike="noStrike" kern="1200" cap="none" spc="0" normalizeH="0" baseline="0" noProof="0" dirty="0">
              <a:ln>
                <a:noFill/>
              </a:ln>
              <a:solidFill>
                <a:srgbClr val="000000"/>
              </a:solidFill>
              <a:effectLst/>
              <a:uLnTx/>
              <a:uFillTx/>
              <a:latin typeface="Arial"/>
              <a:ea typeface="+mn-ea"/>
              <a:cs typeface="+mn-cs"/>
            </a:endParaRPr>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1823173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35</a:t>
            </a:fld>
            <a:endParaRPr lang="de-CH"/>
          </a:p>
        </p:txBody>
      </p:sp>
      <p:sp>
        <p:nvSpPr>
          <p:cNvPr id="3" name="Rechteck 2"/>
          <p:cNvSpPr/>
          <p:nvPr/>
        </p:nvSpPr>
        <p:spPr>
          <a:xfrm>
            <a:off x="971600" y="1690048"/>
            <a:ext cx="7632848" cy="4716163"/>
          </a:xfrm>
          <a:prstGeom prst="rect">
            <a:avLst/>
          </a:prstGeom>
        </p:spPr>
        <p:txBody>
          <a:bodyPr wrap="square">
            <a:spAutoFit/>
          </a:bodyPr>
          <a:lstStyle/>
          <a:p>
            <a:pPr lvl="0">
              <a:spcAft>
                <a:spcPts val="300"/>
              </a:spcAft>
            </a:pPr>
            <a:r>
              <a:rPr lang="de-CH" sz="2400" b="1" dirty="0">
                <a:solidFill>
                  <a:schemeClr val="bg1">
                    <a:lumMod val="65000"/>
                  </a:schemeClr>
                </a:solidFill>
              </a:rPr>
              <a:t>Massnahme 17: Bewilligung für Gastgewerbe kommunalisieren</a:t>
            </a:r>
          </a:p>
          <a:p>
            <a:pPr>
              <a:lnSpc>
                <a:spcPts val="3800"/>
              </a:lnSpc>
            </a:pPr>
            <a:r>
              <a:rPr lang="de-DE" sz="2400" dirty="0"/>
              <a:t>Im Bewilligungsverfahren beim Gastgewerbe sind derzeit zwei Ebenen involviert, die Stadt und das Regierungsstatthalteramt. Diese Trennung hat v.a. den Nachteil, dass das Verfahren schwerfällig wird und nicht auf die Besonderheiten der Stadt angepasst ist. Die Stadt Bern hätte mehr Handlungsspielraum, wenn sie das heute kantonal geregelte Gastgewerbe selbst regeln und vollziehen könnte.</a:t>
            </a:r>
            <a:endParaRPr lang="de-CH" sz="2400" dirty="0"/>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884389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36</a:t>
            </a:fld>
            <a:endParaRPr lang="de-CH"/>
          </a:p>
        </p:txBody>
      </p:sp>
      <p:sp>
        <p:nvSpPr>
          <p:cNvPr id="3" name="Rechteck 2"/>
          <p:cNvSpPr/>
          <p:nvPr/>
        </p:nvSpPr>
        <p:spPr>
          <a:xfrm>
            <a:off x="971600" y="1690048"/>
            <a:ext cx="7632848" cy="3741537"/>
          </a:xfrm>
          <a:prstGeom prst="rect">
            <a:avLst/>
          </a:prstGeom>
        </p:spPr>
        <p:txBody>
          <a:bodyPr wrap="square">
            <a:spAutoFit/>
          </a:bodyPr>
          <a:lstStyle/>
          <a:p>
            <a:pPr lvl="0">
              <a:spcAft>
                <a:spcPts val="300"/>
              </a:spcAft>
            </a:pPr>
            <a:r>
              <a:rPr lang="de-CH" sz="2400" b="1" dirty="0">
                <a:solidFill>
                  <a:schemeClr val="bg1">
                    <a:lumMod val="65000"/>
                  </a:schemeClr>
                </a:solidFill>
              </a:rPr>
              <a:t>Massnahme 17: Bewilligung für Gastgewerbe kommunalisieren</a:t>
            </a:r>
          </a:p>
          <a:p>
            <a:pPr marL="0" marR="0" lvl="0" indent="0" algn="l" defTabSz="914400" rtl="0" eaLnBrk="1" fontAlgn="auto" latinLnBrk="0" hangingPunct="1">
              <a:lnSpc>
                <a:spcPts val="3800"/>
              </a:lnSpc>
              <a:spcBef>
                <a:spcPts val="0"/>
              </a:spcBef>
              <a:spcAft>
                <a:spcPts val="0"/>
              </a:spcAft>
              <a:buClrTx/>
              <a:buSzTx/>
              <a:buFontTx/>
              <a:buNone/>
              <a:tabLst/>
              <a:defRPr/>
            </a:pPr>
            <a:r>
              <a:rPr kumimoji="0" lang="de-DE" sz="2400" b="0" i="0" u="none" strike="noStrike" kern="1200" cap="none" spc="0" normalizeH="0" baseline="0" noProof="0" dirty="0">
                <a:ln>
                  <a:noFill/>
                </a:ln>
                <a:solidFill>
                  <a:srgbClr val="000000"/>
                </a:solidFill>
                <a:effectLst/>
                <a:uLnTx/>
                <a:uFillTx/>
                <a:latin typeface="Arial"/>
                <a:ea typeface="+mn-ea"/>
                <a:cs typeface="+mn-cs"/>
              </a:rPr>
              <a:t>Nachdem mehrere politische </a:t>
            </a:r>
            <a:r>
              <a:rPr kumimoji="0" lang="de-DE" sz="2400" b="0" i="0" u="none" strike="noStrike" kern="1200" cap="none" spc="0" normalizeH="0" baseline="0" noProof="0" dirty="0" err="1">
                <a:ln>
                  <a:noFill/>
                </a:ln>
                <a:solidFill>
                  <a:srgbClr val="000000"/>
                </a:solidFill>
                <a:effectLst/>
                <a:uLnTx/>
                <a:uFillTx/>
                <a:latin typeface="Arial"/>
                <a:ea typeface="+mn-ea"/>
                <a:cs typeface="+mn-cs"/>
              </a:rPr>
              <a:t>Vorstösse</a:t>
            </a:r>
            <a:r>
              <a:rPr kumimoji="0" lang="de-DE" sz="2400" b="0" i="0" u="none" strike="noStrike" kern="1200" cap="none" spc="0" normalizeH="0" baseline="0" noProof="0" dirty="0">
                <a:ln>
                  <a:noFill/>
                </a:ln>
                <a:solidFill>
                  <a:srgbClr val="000000"/>
                </a:solidFill>
                <a:effectLst/>
                <a:uLnTx/>
                <a:uFillTx/>
                <a:latin typeface="Arial"/>
                <a:ea typeface="+mn-ea"/>
                <a:cs typeface="+mn-cs"/>
              </a:rPr>
              <a:t> beim </a:t>
            </a:r>
            <a:r>
              <a:rPr kumimoji="0" lang="de-DE" sz="2400" b="0" i="0" u="none" strike="noStrike" kern="1200" cap="none" spc="0" normalizeH="0" baseline="0" noProof="0" dirty="0" err="1">
                <a:ln>
                  <a:noFill/>
                </a:ln>
                <a:solidFill>
                  <a:srgbClr val="000000"/>
                </a:solidFill>
                <a:effectLst/>
                <a:uLnTx/>
                <a:uFillTx/>
                <a:latin typeface="Arial"/>
                <a:ea typeface="+mn-ea"/>
                <a:cs typeface="+mn-cs"/>
              </a:rPr>
              <a:t>Grossen</a:t>
            </a:r>
            <a:r>
              <a:rPr kumimoji="0" lang="de-DE" sz="2400" b="0" i="0" u="none" strike="noStrike" kern="1200" cap="none" spc="0" normalizeH="0" baseline="0" noProof="0" dirty="0">
                <a:ln>
                  <a:noFill/>
                </a:ln>
                <a:solidFill>
                  <a:srgbClr val="000000"/>
                </a:solidFill>
                <a:effectLst/>
                <a:uLnTx/>
                <a:uFillTx/>
                <a:latin typeface="Arial"/>
                <a:ea typeface="+mn-ea"/>
                <a:cs typeface="+mn-cs"/>
              </a:rPr>
              <a:t> Rat des Kantons Bern, welche alle mehr Gemeindeautonomie bei gastgewerblichen Verfahren forderten, abgelehnt wurden, sind im Moment keine neuen </a:t>
            </a:r>
            <a:r>
              <a:rPr kumimoji="0" lang="de-DE" sz="2400" b="0" i="0" u="none" strike="noStrike" kern="1200" cap="none" spc="0" normalizeH="0" baseline="0" noProof="0" dirty="0" err="1">
                <a:ln>
                  <a:noFill/>
                </a:ln>
                <a:solidFill>
                  <a:srgbClr val="000000"/>
                </a:solidFill>
                <a:effectLst/>
                <a:uLnTx/>
                <a:uFillTx/>
                <a:latin typeface="Arial"/>
                <a:ea typeface="+mn-ea"/>
                <a:cs typeface="+mn-cs"/>
              </a:rPr>
              <a:t>Vorstösse</a:t>
            </a:r>
            <a:r>
              <a:rPr kumimoji="0" lang="de-DE" sz="2400" b="0" i="0" u="none" strike="noStrike" kern="1200" cap="none" spc="0" normalizeH="0" baseline="0" noProof="0" dirty="0">
                <a:ln>
                  <a:noFill/>
                </a:ln>
                <a:solidFill>
                  <a:srgbClr val="000000"/>
                </a:solidFill>
                <a:effectLst/>
                <a:uLnTx/>
                <a:uFillTx/>
                <a:latin typeface="Arial"/>
                <a:ea typeface="+mn-ea"/>
                <a:cs typeface="+mn-cs"/>
              </a:rPr>
              <a:t> hängig. Die Stadt Bern versucht aber weiter dieses Thema aktuell zu halten. </a:t>
            </a:r>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3810173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37</a:t>
            </a:fld>
            <a:endParaRPr lang="de-CH"/>
          </a:p>
        </p:txBody>
      </p:sp>
      <p:sp>
        <p:nvSpPr>
          <p:cNvPr id="3" name="Rechteck 2"/>
          <p:cNvSpPr/>
          <p:nvPr/>
        </p:nvSpPr>
        <p:spPr>
          <a:xfrm>
            <a:off x="971600" y="1690048"/>
            <a:ext cx="7632848" cy="2279598"/>
          </a:xfrm>
          <a:prstGeom prst="rect">
            <a:avLst/>
          </a:prstGeom>
        </p:spPr>
        <p:txBody>
          <a:bodyPr wrap="square">
            <a:spAutoFit/>
          </a:bodyPr>
          <a:lstStyle/>
          <a:p>
            <a:pPr lvl="0">
              <a:spcAft>
                <a:spcPts val="300"/>
              </a:spcAft>
            </a:pPr>
            <a:r>
              <a:rPr lang="de-CH" sz="2400" b="1" dirty="0">
                <a:solidFill>
                  <a:schemeClr val="bg1">
                    <a:lumMod val="65000"/>
                  </a:schemeClr>
                </a:solidFill>
              </a:rPr>
              <a:t>Massnahme 17: Bewilligung für Gastgewerbe kommunalisieren</a:t>
            </a:r>
          </a:p>
          <a:p>
            <a:pPr marL="0" marR="0" lvl="0" indent="0" algn="l" defTabSz="914400" rtl="0" eaLnBrk="1" fontAlgn="auto" latinLnBrk="0" hangingPunct="1">
              <a:lnSpc>
                <a:spcPts val="3800"/>
              </a:lnSpc>
              <a:spcBef>
                <a:spcPts val="0"/>
              </a:spcBef>
              <a:spcAft>
                <a:spcPts val="0"/>
              </a:spcAft>
              <a:buClrTx/>
              <a:buSzTx/>
              <a:buFontTx/>
              <a:buNone/>
              <a:tabLst/>
              <a:defRPr/>
            </a:pPr>
            <a:r>
              <a:rPr lang="de-DE" sz="2400" b="1" dirty="0">
                <a:solidFill>
                  <a:schemeClr val="accent1"/>
                </a:solidFill>
              </a:rPr>
              <a:t>Ziel</a:t>
            </a:r>
            <a:r>
              <a:rPr kumimoji="0" lang="de-DE" sz="2400" b="0" i="0" u="none" strike="noStrike" kern="1200" cap="none" spc="0" normalizeH="0" baseline="0" noProof="0" dirty="0">
                <a:ln>
                  <a:noFill/>
                </a:ln>
                <a:solidFill>
                  <a:srgbClr val="000000"/>
                </a:solidFill>
                <a:effectLst/>
                <a:uLnTx/>
                <a:uFillTx/>
                <a:latin typeface="Arial"/>
                <a:ea typeface="+mn-ea"/>
                <a:cs typeface="+mn-cs"/>
              </a:rPr>
              <a:t> ist, ein unkompliziertes, rasches Bewilligungsverfahren im Gastgewerbe durch die Stadt Bern gesetzlich zu verankern. </a:t>
            </a:r>
            <a:endParaRPr kumimoji="0" lang="de-CH" sz="2400" b="0" i="0" u="none" strike="noStrike" kern="1200" cap="none" spc="0" normalizeH="0" baseline="0" noProof="0" dirty="0">
              <a:ln>
                <a:noFill/>
              </a:ln>
              <a:solidFill>
                <a:srgbClr val="000000"/>
              </a:solidFill>
              <a:effectLst/>
              <a:uLnTx/>
              <a:uFillTx/>
              <a:latin typeface="Arial"/>
              <a:ea typeface="+mn-ea"/>
              <a:cs typeface="+mn-cs"/>
            </a:endParaRPr>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465556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38</a:t>
            </a:fld>
            <a:endParaRPr lang="de-CH"/>
          </a:p>
        </p:txBody>
      </p:sp>
      <p:sp>
        <p:nvSpPr>
          <p:cNvPr id="3" name="Rechteck 2"/>
          <p:cNvSpPr/>
          <p:nvPr/>
        </p:nvSpPr>
        <p:spPr>
          <a:xfrm>
            <a:off x="971600" y="1690048"/>
            <a:ext cx="7632848" cy="3859518"/>
          </a:xfrm>
          <a:prstGeom prst="rect">
            <a:avLst/>
          </a:prstGeom>
        </p:spPr>
        <p:txBody>
          <a:bodyPr wrap="square">
            <a:spAutoFit/>
          </a:bodyPr>
          <a:lstStyle/>
          <a:p>
            <a:pPr lvl="0">
              <a:spcAft>
                <a:spcPts val="300"/>
              </a:spcAft>
            </a:pPr>
            <a:r>
              <a:rPr lang="de-CH" sz="2400" b="1" dirty="0">
                <a:solidFill>
                  <a:schemeClr val="bg1">
                    <a:lumMod val="65000"/>
                  </a:schemeClr>
                </a:solidFill>
              </a:rPr>
              <a:t>Massnahme 18: Anpassung der Lärmvorschriften</a:t>
            </a:r>
          </a:p>
          <a:p>
            <a:pPr>
              <a:lnSpc>
                <a:spcPts val="3800"/>
              </a:lnSpc>
            </a:pPr>
            <a:r>
              <a:rPr lang="de-DE" sz="2400" dirty="0"/>
              <a:t>Das städtische Lärmreglement konnte dahingehend angepasst werden, dass die Nachtruhe im öffentlichen Raum seit Sommer 2022 erst ab 23.00 Uhr und nicht bereits ab 22.00 Uhr gilt. Jeweils am Freitag- und Samstagabend gilt die Nachtruhe in einem beschränkten Perimeter der Innenstadt sogar erst ab 24.00 Uhr. </a:t>
            </a:r>
            <a:endParaRPr lang="de-CH" sz="2400" dirty="0"/>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2189828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39</a:t>
            </a:fld>
            <a:endParaRPr lang="de-CH"/>
          </a:p>
        </p:txBody>
      </p:sp>
      <p:sp>
        <p:nvSpPr>
          <p:cNvPr id="3" name="Rechteck 2"/>
          <p:cNvSpPr/>
          <p:nvPr/>
        </p:nvSpPr>
        <p:spPr>
          <a:xfrm>
            <a:off x="971600" y="1690048"/>
            <a:ext cx="7632848" cy="4834144"/>
          </a:xfrm>
          <a:prstGeom prst="rect">
            <a:avLst/>
          </a:prstGeom>
        </p:spPr>
        <p:txBody>
          <a:bodyPr wrap="square">
            <a:spAutoFit/>
          </a:bodyPr>
          <a:lstStyle/>
          <a:p>
            <a:pPr lvl="0">
              <a:spcAft>
                <a:spcPts val="300"/>
              </a:spcAft>
            </a:pPr>
            <a:r>
              <a:rPr lang="de-CH" sz="2400" b="1" dirty="0">
                <a:solidFill>
                  <a:schemeClr val="bg1">
                    <a:lumMod val="65000"/>
                  </a:schemeClr>
                </a:solidFill>
              </a:rPr>
              <a:t>Massnahme 18: Anpassung der Lärmvorschriften</a:t>
            </a:r>
          </a:p>
          <a:p>
            <a:pPr>
              <a:lnSpc>
                <a:spcPts val="3800"/>
              </a:lnSpc>
            </a:pPr>
            <a:r>
              <a:rPr lang="de-DE" sz="2400" dirty="0"/>
              <a:t>Weiter wird momentan mit der laufenden Revision der baurechtlichen Grundordnung die Systematik der Nutzungszonen und der einhergehenden Lärmempfindlichkeitsstufen überprüft. Als Lösungsansatz prüft die Stadt die Einführung von Urbanen Zonen, um in spezifischen Gebieten die Nutzungsdurchmischung zu fördern und neue Rahmenbedingungen für gesellschaftlich akzeptierten Lärm zu schaffen.</a:t>
            </a:r>
            <a:endParaRPr lang="de-CH" sz="2400" dirty="0"/>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1434353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971600" y="1700808"/>
            <a:ext cx="7344815" cy="1470025"/>
          </a:xfrm>
        </p:spPr>
        <p:txBody>
          <a:bodyPr>
            <a:normAutofit/>
          </a:bodyPr>
          <a:lstStyle/>
          <a:p>
            <a:r>
              <a:rPr lang="de-CH" sz="3200" dirty="0"/>
              <a:t>Massnahmen</a:t>
            </a:r>
          </a:p>
        </p:txBody>
      </p:sp>
      <p:sp>
        <p:nvSpPr>
          <p:cNvPr id="5" name="Foliennummernplatzhalt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124EE6-7D8D-4FCD-843E-ADAC82A34A28}" type="slidenum">
              <a:rPr kumimoji="0" lang="de-CH" sz="9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de-CH" sz="9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3" name="Rechteck 2"/>
          <p:cNvSpPr/>
          <p:nvPr/>
        </p:nvSpPr>
        <p:spPr>
          <a:xfrm>
            <a:off x="971600" y="2276872"/>
            <a:ext cx="7560840" cy="3728649"/>
          </a:xfrm>
          <a:prstGeom prst="rect">
            <a:avLst/>
          </a:prstGeom>
        </p:spPr>
        <p:txBody>
          <a:bodyPr wrap="square">
            <a:spAutoFit/>
          </a:bodyPr>
          <a:lstStyle/>
          <a:p>
            <a:pPr marL="457200" marR="0" lvl="0" indent="-457200" algn="l" defTabSz="914400" rtl="0" eaLnBrk="1" fontAlgn="auto" latinLnBrk="0" hangingPunct="1">
              <a:lnSpc>
                <a:spcPct val="150000"/>
              </a:lnSpc>
              <a:spcBef>
                <a:spcPts val="0"/>
              </a:spcBef>
              <a:spcAft>
                <a:spcPts val="0"/>
              </a:spcAft>
              <a:buClrTx/>
              <a:buSzTx/>
              <a:buFont typeface="+mj-lt"/>
              <a:buAutoNum type="arabicPeriod"/>
              <a:tabLst/>
              <a:defRPr/>
            </a:pPr>
            <a:r>
              <a:rPr kumimoji="0" lang="de-DE" sz="2000" b="0" i="0" u="none" strike="noStrike" kern="1200" cap="none" spc="0" normalizeH="0" baseline="0" noProof="0" dirty="0">
                <a:ln>
                  <a:noFill/>
                </a:ln>
                <a:solidFill>
                  <a:srgbClr val="000000"/>
                </a:solidFill>
                <a:effectLst/>
                <a:uLnTx/>
                <a:uFillTx/>
                <a:latin typeface="Arial"/>
                <a:ea typeface="+mn-ea"/>
                <a:cs typeface="+mn-cs"/>
              </a:rPr>
              <a:t>Ausweitung Security-Konzept</a:t>
            </a:r>
          </a:p>
          <a:p>
            <a:pPr marL="457200" marR="0" lvl="0" indent="-457200" algn="l" defTabSz="914400" rtl="0" eaLnBrk="1" fontAlgn="auto" latinLnBrk="0" hangingPunct="1">
              <a:lnSpc>
                <a:spcPct val="150000"/>
              </a:lnSpc>
              <a:spcBef>
                <a:spcPts val="0"/>
              </a:spcBef>
              <a:spcAft>
                <a:spcPts val="0"/>
              </a:spcAft>
              <a:buClrTx/>
              <a:buSzTx/>
              <a:buFont typeface="+mj-lt"/>
              <a:buAutoNum type="arabicPeriod"/>
              <a:tabLst/>
              <a:defRPr/>
            </a:pPr>
            <a:r>
              <a:rPr kumimoji="0" lang="de-DE" sz="2000" b="0" i="0" u="none" strike="noStrike" kern="1200" cap="none" spc="0" normalizeH="0" baseline="0" noProof="0" dirty="0">
                <a:ln>
                  <a:noFill/>
                </a:ln>
                <a:solidFill>
                  <a:srgbClr val="000000"/>
                </a:solidFill>
                <a:effectLst/>
                <a:uLnTx/>
                <a:uFillTx/>
                <a:latin typeface="Arial"/>
                <a:ea typeface="+mn-ea"/>
                <a:cs typeface="+mn-cs"/>
              </a:rPr>
              <a:t>Vermittlung Nachtleben (Dialog und Vollzug) </a:t>
            </a:r>
          </a:p>
          <a:p>
            <a:pPr marL="457200" marR="0" lvl="0" indent="-457200" algn="l" defTabSz="914400" rtl="0" eaLnBrk="1" fontAlgn="auto" latinLnBrk="0" hangingPunct="1">
              <a:lnSpc>
                <a:spcPct val="150000"/>
              </a:lnSpc>
              <a:spcBef>
                <a:spcPts val="0"/>
              </a:spcBef>
              <a:spcAft>
                <a:spcPts val="0"/>
              </a:spcAft>
              <a:buClrTx/>
              <a:buSzTx/>
              <a:buFont typeface="+mj-lt"/>
              <a:buAutoNum type="arabicPeriod"/>
              <a:tabLst/>
              <a:defRPr/>
            </a:pPr>
            <a:r>
              <a:rPr kumimoji="0" lang="de-DE" sz="2000" b="0" i="0" u="none" strike="noStrike" kern="1200" cap="none" spc="0" normalizeH="0" baseline="0" noProof="0" dirty="0">
                <a:ln>
                  <a:noFill/>
                </a:ln>
                <a:solidFill>
                  <a:srgbClr val="000000"/>
                </a:solidFill>
                <a:effectLst/>
                <a:uLnTx/>
                <a:uFillTx/>
                <a:latin typeface="Arial"/>
                <a:ea typeface="+mn-ea"/>
                <a:cs typeface="+mn-cs"/>
              </a:rPr>
              <a:t>Lokalvermittlung/Raumbörse </a:t>
            </a:r>
          </a:p>
          <a:p>
            <a:pPr marL="457200" marR="0" lvl="0" indent="-457200" algn="l" defTabSz="914400" rtl="0" eaLnBrk="1" fontAlgn="auto" latinLnBrk="0" hangingPunct="1">
              <a:lnSpc>
                <a:spcPct val="150000"/>
              </a:lnSpc>
              <a:spcBef>
                <a:spcPts val="0"/>
              </a:spcBef>
              <a:spcAft>
                <a:spcPts val="0"/>
              </a:spcAft>
              <a:buClrTx/>
              <a:buSzTx/>
              <a:buFont typeface="+mj-lt"/>
              <a:buAutoNum type="arabicPeriod"/>
              <a:tabLst/>
              <a:defRPr/>
            </a:pPr>
            <a:r>
              <a:rPr kumimoji="0" lang="de-DE" sz="2000" b="0" i="1" u="none" strike="noStrike" kern="1200" cap="none" spc="0" normalizeH="0" baseline="0" noProof="0" dirty="0">
                <a:ln>
                  <a:noFill/>
                </a:ln>
                <a:solidFill>
                  <a:schemeClr val="bg1">
                    <a:lumMod val="50000"/>
                  </a:schemeClr>
                </a:solidFill>
                <a:effectLst/>
                <a:uLnTx/>
                <a:uFillTx/>
                <a:latin typeface="Arial"/>
                <a:ea typeface="+mn-ea"/>
                <a:cs typeface="+mn-cs"/>
              </a:rPr>
              <a:t>Abgeschriebene </a:t>
            </a:r>
            <a:r>
              <a:rPr kumimoji="0" lang="de-DE" sz="2000" b="0" i="1" u="none" strike="noStrike" kern="1200" cap="none" spc="0" normalizeH="0" baseline="0" noProof="0" dirty="0" err="1">
                <a:ln>
                  <a:noFill/>
                </a:ln>
                <a:solidFill>
                  <a:schemeClr val="bg1">
                    <a:lumMod val="50000"/>
                  </a:schemeClr>
                </a:solidFill>
                <a:effectLst/>
                <a:uLnTx/>
                <a:uFillTx/>
                <a:latin typeface="Arial"/>
                <a:ea typeface="+mn-ea"/>
                <a:cs typeface="+mn-cs"/>
              </a:rPr>
              <a:t>Massnahme</a:t>
            </a:r>
            <a:r>
              <a:rPr kumimoji="0" lang="de-DE" sz="2000" b="0" i="1" u="none" strike="noStrike" kern="1200" cap="none" spc="0" normalizeH="0" baseline="0" noProof="0" dirty="0">
                <a:ln>
                  <a:noFill/>
                </a:ln>
                <a:solidFill>
                  <a:schemeClr val="bg1">
                    <a:lumMod val="50000"/>
                  </a:schemeClr>
                </a:solidFill>
                <a:effectLst/>
                <a:uLnTx/>
                <a:uFillTx/>
                <a:latin typeface="Arial"/>
                <a:ea typeface="+mn-ea"/>
                <a:cs typeface="+mn-cs"/>
              </a:rPr>
              <a:t>: Spontanbewilligung</a:t>
            </a:r>
          </a:p>
          <a:p>
            <a:pPr marL="457200" marR="0" lvl="0" indent="-457200" algn="l" defTabSz="914400" rtl="0" eaLnBrk="1" fontAlgn="auto" latinLnBrk="0" hangingPunct="1">
              <a:lnSpc>
                <a:spcPct val="150000"/>
              </a:lnSpc>
              <a:spcBef>
                <a:spcPts val="0"/>
              </a:spcBef>
              <a:spcAft>
                <a:spcPts val="0"/>
              </a:spcAft>
              <a:buClrTx/>
              <a:buSzTx/>
              <a:buFont typeface="+mj-lt"/>
              <a:buAutoNum type="arabicPeriod"/>
              <a:tabLst/>
              <a:defRPr/>
            </a:pPr>
            <a:r>
              <a:rPr kumimoji="0" lang="de-DE" sz="2000" b="0" i="0" u="none" strike="noStrike" kern="1200" cap="none" spc="0" normalizeH="0" baseline="0" noProof="0" dirty="0">
                <a:ln>
                  <a:noFill/>
                </a:ln>
                <a:solidFill>
                  <a:srgbClr val="000000"/>
                </a:solidFill>
                <a:effectLst/>
                <a:uLnTx/>
                <a:uFillTx/>
                <a:latin typeface="Arial"/>
                <a:ea typeface="+mn-ea"/>
                <a:cs typeface="+mn-cs"/>
              </a:rPr>
              <a:t>Offene Parks </a:t>
            </a:r>
          </a:p>
          <a:p>
            <a:pPr marL="457200" marR="0" lvl="0" indent="-457200" algn="l" defTabSz="914400" rtl="0" eaLnBrk="1" fontAlgn="auto" latinLnBrk="0" hangingPunct="1">
              <a:lnSpc>
                <a:spcPct val="150000"/>
              </a:lnSpc>
              <a:spcBef>
                <a:spcPts val="0"/>
              </a:spcBef>
              <a:spcAft>
                <a:spcPts val="0"/>
              </a:spcAft>
              <a:buClrTx/>
              <a:buSzTx/>
              <a:buFont typeface="+mj-lt"/>
              <a:buAutoNum type="arabicPeriod"/>
              <a:tabLst/>
              <a:defRPr/>
            </a:pPr>
            <a:r>
              <a:rPr kumimoji="0" lang="de-DE" sz="2000" b="0" i="0" u="none" strike="noStrike" kern="1200" cap="none" spc="0" normalizeH="0" baseline="0" noProof="0" dirty="0">
                <a:ln>
                  <a:noFill/>
                </a:ln>
                <a:solidFill>
                  <a:srgbClr val="000000"/>
                </a:solidFill>
                <a:effectLst/>
                <a:uLnTx/>
                <a:uFillTx/>
                <a:latin typeface="Arial"/>
                <a:ea typeface="+mn-ea"/>
                <a:cs typeface="+mn-cs"/>
              </a:rPr>
              <a:t>Ausbau Reinigung </a:t>
            </a:r>
          </a:p>
          <a:p>
            <a:pPr marL="457200" marR="0" lvl="0" indent="-457200" algn="l" defTabSz="914400" rtl="0" eaLnBrk="1" fontAlgn="auto" latinLnBrk="0" hangingPunct="1">
              <a:lnSpc>
                <a:spcPct val="150000"/>
              </a:lnSpc>
              <a:spcBef>
                <a:spcPts val="0"/>
              </a:spcBef>
              <a:spcAft>
                <a:spcPts val="0"/>
              </a:spcAft>
              <a:buClrTx/>
              <a:buSzTx/>
              <a:buFont typeface="+mj-lt"/>
              <a:buAutoNum type="arabicPeriod"/>
              <a:tabLst/>
              <a:defRPr/>
            </a:pPr>
            <a:r>
              <a:rPr kumimoji="0" lang="de-DE" sz="2000" b="0" i="0" u="none" strike="noStrike" kern="1200" cap="none" spc="0" normalizeH="0" baseline="0" noProof="0" dirty="0">
                <a:ln>
                  <a:noFill/>
                </a:ln>
                <a:solidFill>
                  <a:srgbClr val="000000"/>
                </a:solidFill>
                <a:effectLst/>
                <a:uLnTx/>
                <a:uFillTx/>
                <a:latin typeface="Arial"/>
                <a:ea typeface="+mn-ea"/>
                <a:cs typeface="+mn-cs"/>
              </a:rPr>
              <a:t>Erfahrungsaustausch </a:t>
            </a:r>
          </a:p>
          <a:p>
            <a:pPr marL="457200" marR="0" lvl="0" indent="-457200" algn="l" defTabSz="914400" rtl="0" eaLnBrk="1" fontAlgn="auto" latinLnBrk="0" hangingPunct="1">
              <a:lnSpc>
                <a:spcPct val="150000"/>
              </a:lnSpc>
              <a:spcBef>
                <a:spcPts val="0"/>
              </a:spcBef>
              <a:spcAft>
                <a:spcPts val="0"/>
              </a:spcAft>
              <a:buClrTx/>
              <a:buSzTx/>
              <a:buFont typeface="+mj-lt"/>
              <a:buAutoNum type="arabicPeriod"/>
              <a:tabLst/>
              <a:defRPr/>
            </a:pPr>
            <a:r>
              <a:rPr kumimoji="0" lang="de-DE" sz="2000" b="0" i="0" u="none" strike="noStrike" kern="1200" cap="none" spc="0" normalizeH="0" baseline="0" noProof="0" dirty="0">
                <a:ln>
                  <a:noFill/>
                </a:ln>
                <a:solidFill>
                  <a:srgbClr val="000000"/>
                </a:solidFill>
                <a:effectLst/>
                <a:uLnTx/>
                <a:uFillTx/>
                <a:latin typeface="Arial"/>
                <a:ea typeface="+mn-ea"/>
                <a:cs typeface="+mn-cs"/>
              </a:rPr>
              <a:t>Prävention und Sensibilisierung </a:t>
            </a:r>
          </a:p>
        </p:txBody>
      </p:sp>
      <p:sp>
        <p:nvSpPr>
          <p:cNvPr id="6" name="Datumsplatzhalter 3"/>
          <p:cNvSpPr>
            <a:spLocks noGrp="1"/>
          </p:cNvSpPr>
          <p:nvPr>
            <p:ph type="dt" sz="half" idx="10"/>
          </p:nvPr>
        </p:nvSpPr>
        <p:spPr>
          <a:xfrm>
            <a:off x="6372200" y="6356350"/>
            <a:ext cx="1450504"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dirty="0">
                <a:ln>
                  <a:noFill/>
                </a:ln>
                <a:solidFill>
                  <a:srgbClr val="000000">
                    <a:tint val="75000"/>
                  </a:srgbClr>
                </a:solidFill>
                <a:effectLst/>
                <a:uLnTx/>
                <a:uFillTx/>
                <a:latin typeface="Arial"/>
                <a:ea typeface="+mn-ea"/>
                <a:cs typeface="+mn-cs"/>
              </a:rPr>
              <a:t>11. März 2024</a:t>
            </a:r>
            <a:endParaRPr kumimoji="0" lang="de-CH" sz="9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206124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40</a:t>
            </a:fld>
            <a:endParaRPr lang="de-CH"/>
          </a:p>
        </p:txBody>
      </p:sp>
      <p:sp>
        <p:nvSpPr>
          <p:cNvPr id="3" name="Rechteck 2"/>
          <p:cNvSpPr/>
          <p:nvPr/>
        </p:nvSpPr>
        <p:spPr>
          <a:xfrm>
            <a:off x="971600" y="1690048"/>
            <a:ext cx="7632848" cy="2884892"/>
          </a:xfrm>
          <a:prstGeom prst="rect">
            <a:avLst/>
          </a:prstGeom>
        </p:spPr>
        <p:txBody>
          <a:bodyPr wrap="square">
            <a:spAutoFit/>
          </a:bodyPr>
          <a:lstStyle/>
          <a:p>
            <a:pPr lvl="0">
              <a:spcAft>
                <a:spcPts val="300"/>
              </a:spcAft>
            </a:pPr>
            <a:r>
              <a:rPr lang="de-CH" sz="2400" b="1" dirty="0">
                <a:solidFill>
                  <a:schemeClr val="bg1">
                    <a:lumMod val="65000"/>
                  </a:schemeClr>
                </a:solidFill>
              </a:rPr>
              <a:t>Massnahme 18: Anpassung der Lärmvorschriften</a:t>
            </a:r>
          </a:p>
          <a:p>
            <a:pPr marL="0" marR="0" lvl="0" indent="0" algn="l" defTabSz="914400" rtl="0" eaLnBrk="1" fontAlgn="auto" latinLnBrk="0" hangingPunct="1">
              <a:lnSpc>
                <a:spcPts val="3800"/>
              </a:lnSpc>
              <a:spcBef>
                <a:spcPts val="0"/>
              </a:spcBef>
              <a:spcAft>
                <a:spcPts val="0"/>
              </a:spcAft>
              <a:buClrTx/>
              <a:buSzTx/>
              <a:buFontTx/>
              <a:buNone/>
              <a:tabLst/>
              <a:defRPr/>
            </a:pPr>
            <a:r>
              <a:rPr lang="de-DE" sz="2400" b="1" dirty="0">
                <a:solidFill>
                  <a:schemeClr val="accent1"/>
                </a:solidFill>
              </a:rPr>
              <a:t>Ziel</a:t>
            </a:r>
            <a:r>
              <a:rPr kumimoji="0" lang="de-DE" sz="2400" b="0" i="0" u="none" strike="noStrike" kern="1200" cap="none" spc="0" normalizeH="0" baseline="0" noProof="0" dirty="0">
                <a:ln>
                  <a:noFill/>
                </a:ln>
                <a:solidFill>
                  <a:srgbClr val="000000"/>
                </a:solidFill>
                <a:effectLst/>
                <a:uLnTx/>
                <a:uFillTx/>
                <a:latin typeface="Arial"/>
                <a:ea typeface="+mn-ea"/>
                <a:cs typeface="+mn-cs"/>
              </a:rPr>
              <a:t> ist, die Anpassung der Lärmvorschriften, soweit dies in der Kompetenz der Stadt Bern ist, durch die Revision des Lärmreglements der Stadt Bern sowie durch die Revision des Nutzungszonen- und Lärmempfindlichkeitsplan.</a:t>
            </a:r>
            <a:endParaRPr kumimoji="0" lang="de-CH" sz="2400" b="0" i="0" u="none" strike="noStrike" kern="1200" cap="none" spc="0" normalizeH="0" baseline="0" noProof="0" dirty="0">
              <a:ln>
                <a:noFill/>
              </a:ln>
              <a:solidFill>
                <a:srgbClr val="000000"/>
              </a:solidFill>
              <a:effectLst/>
              <a:uLnTx/>
              <a:uFillTx/>
              <a:latin typeface="Arial"/>
              <a:ea typeface="+mn-ea"/>
              <a:cs typeface="+mn-cs"/>
            </a:endParaRPr>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1251452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41</a:t>
            </a:fld>
            <a:endParaRPr lang="de-CH"/>
          </a:p>
        </p:txBody>
      </p:sp>
      <p:sp>
        <p:nvSpPr>
          <p:cNvPr id="3" name="Rechteck 2"/>
          <p:cNvSpPr/>
          <p:nvPr/>
        </p:nvSpPr>
        <p:spPr>
          <a:xfrm>
            <a:off x="971600" y="1690048"/>
            <a:ext cx="7632848" cy="3859518"/>
          </a:xfrm>
          <a:prstGeom prst="rect">
            <a:avLst/>
          </a:prstGeom>
        </p:spPr>
        <p:txBody>
          <a:bodyPr wrap="square">
            <a:spAutoFit/>
          </a:bodyPr>
          <a:lstStyle/>
          <a:p>
            <a:pPr lvl="0">
              <a:spcAft>
                <a:spcPts val="300"/>
              </a:spcAft>
            </a:pPr>
            <a:r>
              <a:rPr lang="de-CH" sz="2400" b="1" dirty="0">
                <a:solidFill>
                  <a:schemeClr val="bg1">
                    <a:lumMod val="65000"/>
                  </a:schemeClr>
                </a:solidFill>
              </a:rPr>
              <a:t>Massnahme 19: Lärmprävention</a:t>
            </a:r>
          </a:p>
          <a:p>
            <a:pPr>
              <a:lnSpc>
                <a:spcPts val="3800"/>
              </a:lnSpc>
            </a:pPr>
            <a:r>
              <a:rPr lang="de-DE" sz="2400" dirty="0"/>
              <a:t>Zur Verminderung der Lärmemissionen bei Veranstaltungen mit akustischer Verstärkung wird momentan ein Faktenblatt mit </a:t>
            </a:r>
            <a:r>
              <a:rPr lang="de-DE" sz="2400" dirty="0" err="1"/>
              <a:t>Massnahmen</a:t>
            </a:r>
            <a:r>
              <a:rPr lang="de-DE" sz="2400" dirty="0"/>
              <a:t> zur Lärmprävention erarbeitet (Installation, Ausrichtung und Orientierung der Lautsprecher, weitere technische Anforderungen), welches dann Veranstalter/inne abgegeben werden kann.</a:t>
            </a:r>
            <a:endParaRPr lang="de-CH" sz="2400" dirty="0"/>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3200421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42</a:t>
            </a:fld>
            <a:endParaRPr lang="de-CH"/>
          </a:p>
        </p:txBody>
      </p:sp>
      <p:sp>
        <p:nvSpPr>
          <p:cNvPr id="3" name="Rechteck 2"/>
          <p:cNvSpPr/>
          <p:nvPr/>
        </p:nvSpPr>
        <p:spPr>
          <a:xfrm>
            <a:off x="971600" y="1690048"/>
            <a:ext cx="7632848" cy="3372205"/>
          </a:xfrm>
          <a:prstGeom prst="rect">
            <a:avLst/>
          </a:prstGeom>
        </p:spPr>
        <p:txBody>
          <a:bodyPr wrap="square">
            <a:spAutoFit/>
          </a:bodyPr>
          <a:lstStyle/>
          <a:p>
            <a:pPr lvl="0">
              <a:spcAft>
                <a:spcPts val="300"/>
              </a:spcAft>
            </a:pPr>
            <a:r>
              <a:rPr lang="de-CH" sz="2400" b="1" dirty="0">
                <a:solidFill>
                  <a:schemeClr val="bg1">
                    <a:lumMod val="65000"/>
                  </a:schemeClr>
                </a:solidFill>
              </a:rPr>
              <a:t>Massnahme 19: Lärmprävention</a:t>
            </a:r>
          </a:p>
          <a:p>
            <a:pPr marL="0" marR="0" lvl="0" indent="0" algn="l" defTabSz="914400" rtl="0" eaLnBrk="1" fontAlgn="auto" latinLnBrk="0" hangingPunct="1">
              <a:lnSpc>
                <a:spcPts val="3800"/>
              </a:lnSpc>
              <a:spcBef>
                <a:spcPts val="0"/>
              </a:spcBef>
              <a:spcAft>
                <a:spcPts val="0"/>
              </a:spcAft>
              <a:buClrTx/>
              <a:buSzTx/>
              <a:buFontTx/>
              <a:buNone/>
              <a:tabLst/>
              <a:defRPr/>
            </a:pPr>
            <a:r>
              <a:rPr lang="de-DE" sz="2400" b="1" dirty="0">
                <a:solidFill>
                  <a:schemeClr val="accent1"/>
                </a:solidFill>
              </a:rPr>
              <a:t>Ziel</a:t>
            </a:r>
            <a:r>
              <a:rPr kumimoji="0" lang="de-DE" sz="2400" b="0" i="0" u="none" strike="noStrike" kern="1200" cap="none" spc="0" normalizeH="0" baseline="0" noProof="0" dirty="0">
                <a:ln>
                  <a:noFill/>
                </a:ln>
                <a:solidFill>
                  <a:srgbClr val="000000"/>
                </a:solidFill>
                <a:effectLst/>
                <a:uLnTx/>
                <a:uFillTx/>
                <a:latin typeface="Arial"/>
                <a:ea typeface="+mn-ea"/>
                <a:cs typeface="+mn-cs"/>
              </a:rPr>
              <a:t> ist, bei Veranstaltungen im Freien, insbesondere mit akustischer Verstärkung, der vorsorglichen Vermeidung von Lärmemissionen noch mehr Aufmerksamkeit zu schenken, ohne dass dadurch der akustische Genuss für die Veranstaltungsbesuchenden geschmälert wird.</a:t>
            </a:r>
            <a:endParaRPr kumimoji="0" lang="de-CH" sz="2400" b="0" i="0" u="none" strike="noStrike" kern="1200" cap="none" spc="0" normalizeH="0" baseline="0" noProof="0" dirty="0">
              <a:ln>
                <a:noFill/>
              </a:ln>
              <a:solidFill>
                <a:srgbClr val="000000"/>
              </a:solidFill>
              <a:effectLst/>
              <a:uLnTx/>
              <a:uFillTx/>
              <a:latin typeface="Arial"/>
              <a:ea typeface="+mn-ea"/>
              <a:cs typeface="+mn-cs"/>
            </a:endParaRPr>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2999247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43</a:t>
            </a:fld>
            <a:endParaRPr lang="de-CH"/>
          </a:p>
        </p:txBody>
      </p:sp>
      <p:sp>
        <p:nvSpPr>
          <p:cNvPr id="3" name="Rechteck 2"/>
          <p:cNvSpPr/>
          <p:nvPr/>
        </p:nvSpPr>
        <p:spPr>
          <a:xfrm>
            <a:off x="971600" y="1690048"/>
            <a:ext cx="7632848" cy="5321457"/>
          </a:xfrm>
          <a:prstGeom prst="rect">
            <a:avLst/>
          </a:prstGeom>
        </p:spPr>
        <p:txBody>
          <a:bodyPr wrap="square">
            <a:spAutoFit/>
          </a:bodyPr>
          <a:lstStyle/>
          <a:p>
            <a:pPr lvl="0">
              <a:spcAft>
                <a:spcPts val="300"/>
              </a:spcAft>
            </a:pPr>
            <a:r>
              <a:rPr lang="de-CH" sz="2400" b="1" dirty="0">
                <a:solidFill>
                  <a:schemeClr val="bg1">
                    <a:lumMod val="65000"/>
                  </a:schemeClr>
                </a:solidFill>
              </a:rPr>
              <a:t>Massnahme 20: Sicherer Rückzugsraum</a:t>
            </a:r>
          </a:p>
          <a:p>
            <a:pPr>
              <a:lnSpc>
                <a:spcPts val="3800"/>
              </a:lnSpc>
            </a:pPr>
            <a:r>
              <a:rPr lang="de-DE" sz="2400" dirty="0"/>
              <a:t>Auf der Schützenmatte wurde als Pilotprojektes ein sicherer Rückzugsraum (Wohnwagen) geschaffen. Er dient an den Wochenenden als Anlaufstelle, damit sich Personen aus einem Konflikt zurückziehen oder vor Belästigungen/Übergriffen in Schutz bringen können sowie niederschwellige Beratung/Vermittlung bekommen. Zudem sollen dadurch die Besuchenden der Schützenmatte für diverse Formen von Gefährdungen/Übergriffen sensibilisiert werden.</a:t>
            </a:r>
          </a:p>
          <a:p>
            <a:pPr>
              <a:lnSpc>
                <a:spcPts val="3800"/>
              </a:lnSpc>
            </a:pPr>
            <a:endParaRPr lang="de-CH" sz="2400" dirty="0"/>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3915460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44</a:t>
            </a:fld>
            <a:endParaRPr lang="de-CH"/>
          </a:p>
        </p:txBody>
      </p:sp>
      <p:sp>
        <p:nvSpPr>
          <p:cNvPr id="3" name="Rechteck 2"/>
          <p:cNvSpPr/>
          <p:nvPr/>
        </p:nvSpPr>
        <p:spPr>
          <a:xfrm>
            <a:off x="971600" y="1690048"/>
            <a:ext cx="7632848" cy="3372205"/>
          </a:xfrm>
          <a:prstGeom prst="rect">
            <a:avLst/>
          </a:prstGeom>
        </p:spPr>
        <p:txBody>
          <a:bodyPr wrap="square">
            <a:spAutoFit/>
          </a:bodyPr>
          <a:lstStyle/>
          <a:p>
            <a:pPr lvl="0">
              <a:spcAft>
                <a:spcPts val="300"/>
              </a:spcAft>
            </a:pPr>
            <a:r>
              <a:rPr lang="de-CH" sz="2400" b="1" dirty="0">
                <a:solidFill>
                  <a:schemeClr val="bg1">
                    <a:lumMod val="65000"/>
                  </a:schemeClr>
                </a:solidFill>
              </a:rPr>
              <a:t>Massnahme 20: Sicherer Rückzugsraum</a:t>
            </a:r>
          </a:p>
          <a:p>
            <a:pPr>
              <a:lnSpc>
                <a:spcPts val="3800"/>
              </a:lnSpc>
            </a:pPr>
            <a:r>
              <a:rPr lang="de-DE" sz="2400" b="1" dirty="0">
                <a:solidFill>
                  <a:schemeClr val="accent1"/>
                </a:solidFill>
              </a:rPr>
              <a:t>Ziel</a:t>
            </a:r>
            <a:r>
              <a:rPr lang="de-DE" sz="2400" dirty="0"/>
              <a:t> ist, ein Rückzugsraum als Anlaufstelle anzubieten, wo sich Personen aus einem Konflikt zurückziehen oder vor Belästigungen und Übergriffen in Schutz</a:t>
            </a:r>
          </a:p>
          <a:p>
            <a:pPr>
              <a:lnSpc>
                <a:spcPts val="3800"/>
              </a:lnSpc>
            </a:pPr>
            <a:r>
              <a:rPr lang="de-DE" sz="2400" dirty="0"/>
              <a:t>bringen können. Ebenfalls sollen dort Informationen, Unterstützung und niederschwellige Beratung angeboten werden.</a:t>
            </a:r>
            <a:endParaRPr lang="de-CH" sz="2400" dirty="0"/>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1447941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45</a:t>
            </a:fld>
            <a:endParaRPr lang="de-CH"/>
          </a:p>
        </p:txBody>
      </p:sp>
      <p:sp>
        <p:nvSpPr>
          <p:cNvPr id="3" name="Rechteck 2"/>
          <p:cNvSpPr/>
          <p:nvPr/>
        </p:nvSpPr>
        <p:spPr>
          <a:xfrm>
            <a:off x="971600" y="1690048"/>
            <a:ext cx="7632848" cy="5321457"/>
          </a:xfrm>
          <a:prstGeom prst="rect">
            <a:avLst/>
          </a:prstGeom>
        </p:spPr>
        <p:txBody>
          <a:bodyPr wrap="square">
            <a:spAutoFit/>
          </a:bodyPr>
          <a:lstStyle/>
          <a:p>
            <a:pPr lvl="0">
              <a:spcAft>
                <a:spcPts val="300"/>
              </a:spcAft>
            </a:pPr>
            <a:r>
              <a:rPr lang="de-CH" sz="2400" b="1" dirty="0">
                <a:solidFill>
                  <a:schemeClr val="bg1">
                    <a:lumMod val="65000"/>
                  </a:schemeClr>
                </a:solidFill>
              </a:rPr>
              <a:t>Massnahme 21: Reduktion sexualisierter Gewalt</a:t>
            </a:r>
          </a:p>
          <a:p>
            <a:pPr>
              <a:lnSpc>
                <a:spcPts val="3800"/>
              </a:lnSpc>
            </a:pPr>
            <a:r>
              <a:rPr lang="de-DE" sz="2400" dirty="0"/>
              <a:t>Das Pilotprojekt «Mille Grazie» ist Teil der Kampagne «Bern schaut hin». Die </a:t>
            </a:r>
            <a:r>
              <a:rPr lang="de-DE" sz="2400" dirty="0" err="1"/>
              <a:t>Massnahmen</a:t>
            </a:r>
            <a:r>
              <a:rPr lang="de-DE" sz="2400" dirty="0"/>
              <a:t> konzentrieren sich auf Betriebe im Nachtleben- und Gastrobereich. Die Wissensvermittlung an das Personal sowie die Sensibilisierung der Besuchenden und der Öffentlichkeit wird gefördert. Weiter werden Schulungen des Personals, Austauschmöglichkeiten unter den Betrieben und Coachings auf strategischer Ebene angeboten.</a:t>
            </a:r>
          </a:p>
          <a:p>
            <a:pPr>
              <a:lnSpc>
                <a:spcPts val="3800"/>
              </a:lnSpc>
            </a:pPr>
            <a:endParaRPr lang="de-CH" sz="2400" dirty="0"/>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59156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46</a:t>
            </a:fld>
            <a:endParaRPr lang="de-CH"/>
          </a:p>
        </p:txBody>
      </p:sp>
      <p:sp>
        <p:nvSpPr>
          <p:cNvPr id="3" name="Rechteck 2"/>
          <p:cNvSpPr/>
          <p:nvPr/>
        </p:nvSpPr>
        <p:spPr>
          <a:xfrm>
            <a:off x="971600" y="1690048"/>
            <a:ext cx="7632848" cy="2397579"/>
          </a:xfrm>
          <a:prstGeom prst="rect">
            <a:avLst/>
          </a:prstGeom>
        </p:spPr>
        <p:txBody>
          <a:bodyPr wrap="square">
            <a:spAutoFit/>
          </a:bodyPr>
          <a:lstStyle/>
          <a:p>
            <a:pPr lvl="0">
              <a:spcAft>
                <a:spcPts val="300"/>
              </a:spcAft>
            </a:pPr>
            <a:r>
              <a:rPr lang="de-CH" sz="2400" b="1" dirty="0">
                <a:solidFill>
                  <a:schemeClr val="bg1">
                    <a:lumMod val="65000"/>
                  </a:schemeClr>
                </a:solidFill>
              </a:rPr>
              <a:t>Massnahme 21: Reduktion sexualisierter Gewalt</a:t>
            </a:r>
          </a:p>
          <a:p>
            <a:pPr>
              <a:lnSpc>
                <a:spcPts val="3800"/>
              </a:lnSpc>
            </a:pPr>
            <a:r>
              <a:rPr lang="de-DE" sz="2400" b="1" dirty="0">
                <a:solidFill>
                  <a:schemeClr val="accent1"/>
                </a:solidFill>
              </a:rPr>
              <a:t>Ziel</a:t>
            </a:r>
            <a:r>
              <a:rPr lang="de-DE" sz="2400" dirty="0"/>
              <a:t> ist, die Reduktion der sexualisierten Gewalt im Nachtleben, insbesondere durch die</a:t>
            </a:r>
          </a:p>
          <a:p>
            <a:pPr>
              <a:lnSpc>
                <a:spcPts val="3800"/>
              </a:lnSpc>
            </a:pPr>
            <a:r>
              <a:rPr lang="de-DE" sz="2400" dirty="0"/>
              <a:t>Sensibilisierung von Betrieben bzw. deren Personal im Bereich Gastro und Nachtleben.</a:t>
            </a:r>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2505292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971600" y="1700808"/>
            <a:ext cx="7344815" cy="1470025"/>
          </a:xfrm>
        </p:spPr>
        <p:txBody>
          <a:bodyPr>
            <a:normAutofit/>
          </a:bodyPr>
          <a:lstStyle/>
          <a:p>
            <a:r>
              <a:rPr lang="de-CH" sz="3200" dirty="0"/>
              <a:t>Abgeschriebene Massnahmen</a:t>
            </a:r>
          </a:p>
        </p:txBody>
      </p:sp>
      <p:sp>
        <p:nvSpPr>
          <p:cNvPr id="5" name="Foliennummernplatzhalt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124EE6-7D8D-4FCD-843E-ADAC82A34A28}" type="slidenum">
              <a:rPr kumimoji="0" lang="de-CH" sz="9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de-CH" sz="9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3" name="Rechteck 2"/>
          <p:cNvSpPr/>
          <p:nvPr/>
        </p:nvSpPr>
        <p:spPr>
          <a:xfrm>
            <a:off x="971600" y="2420888"/>
            <a:ext cx="7560840" cy="6050824"/>
          </a:xfrm>
          <a:prstGeom prst="rect">
            <a:avLst/>
          </a:prstGeom>
        </p:spPr>
        <p:txBody>
          <a:bodyPr wrap="square">
            <a:spAutoFit/>
          </a:bodyPr>
          <a:lstStyle/>
          <a:p>
            <a:pPr marR="0" indent="0" fontAlgn="auto">
              <a:lnSpc>
                <a:spcPct val="100000"/>
              </a:lnSpc>
              <a:spcBef>
                <a:spcPts val="0"/>
              </a:spcBef>
              <a:spcAft>
                <a:spcPts val="300"/>
              </a:spcAft>
              <a:buClrTx/>
              <a:buSzTx/>
              <a:buFontTx/>
              <a:buNone/>
              <a:tabLst/>
              <a:defRPr/>
            </a:pPr>
            <a:r>
              <a:rPr lang="de-DE" sz="1400" b="1" dirty="0" err="1">
                <a:solidFill>
                  <a:schemeClr val="bg1">
                    <a:lumMod val="65000"/>
                  </a:schemeClr>
                </a:solidFill>
              </a:rPr>
              <a:t>Massnahme</a:t>
            </a:r>
            <a:r>
              <a:rPr lang="de-DE" sz="1400" b="1" dirty="0">
                <a:solidFill>
                  <a:schemeClr val="bg1">
                    <a:lumMod val="65000"/>
                  </a:schemeClr>
                </a:solidFill>
              </a:rPr>
              <a:t> 4: Spontanbewilligung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Arial"/>
                <a:ea typeface="+mn-ea"/>
                <a:cs typeface="+mn-cs"/>
              </a:rPr>
              <a:t>Da während der Pilotphase keine </a:t>
            </a:r>
            <a:r>
              <a:rPr kumimoji="0" lang="de-DE" sz="1400" b="0" i="0" u="none" strike="noStrike" kern="1200" cap="none" spc="0" normalizeH="0" baseline="0" noProof="0" dirty="0" err="1">
                <a:ln>
                  <a:noFill/>
                </a:ln>
                <a:solidFill>
                  <a:srgbClr val="000000"/>
                </a:solidFill>
                <a:effectLst/>
                <a:uLnTx/>
                <a:uFillTx/>
                <a:latin typeface="Arial"/>
                <a:ea typeface="+mn-ea"/>
                <a:cs typeface="+mn-cs"/>
              </a:rPr>
              <a:t>grosse</a:t>
            </a:r>
            <a:r>
              <a:rPr kumimoji="0" lang="de-DE" sz="1400" b="0" i="0" u="none" strike="noStrike" kern="1200" cap="none" spc="0" normalizeH="0" baseline="0" noProof="0" dirty="0">
                <a:ln>
                  <a:noFill/>
                </a:ln>
                <a:solidFill>
                  <a:srgbClr val="000000"/>
                </a:solidFill>
                <a:effectLst/>
                <a:uLnTx/>
                <a:uFillTx/>
                <a:latin typeface="Arial"/>
                <a:ea typeface="+mn-ea"/>
                <a:cs typeface="+mn-cs"/>
              </a:rPr>
              <a:t> Nachfrage vorhanden war für Spontanbewilligen von Jugendveranstaltungen, die Bilanz der durchgeführten Veranstaltungen sehr ernüchternd </a:t>
            </a:r>
            <a:r>
              <a:rPr kumimoji="0" lang="de-DE" sz="1400" b="0" i="0" u="none" strike="noStrike" kern="1200" cap="none" spc="0" normalizeH="0" baseline="0" noProof="0">
                <a:ln>
                  <a:noFill/>
                </a:ln>
                <a:solidFill>
                  <a:srgbClr val="000000"/>
                </a:solidFill>
                <a:effectLst/>
                <a:uLnTx/>
                <a:uFillTx/>
                <a:latin typeface="Arial"/>
                <a:ea typeface="+mn-ea"/>
                <a:cs typeface="+mn-cs"/>
              </a:rPr>
              <a:t>ausfiel und sich </a:t>
            </a:r>
            <a:r>
              <a:rPr kumimoji="0" lang="de-DE" sz="1400" b="0" i="0" u="none" strike="noStrike" kern="1200" cap="none" spc="0" normalizeH="0" baseline="0" noProof="0" dirty="0">
                <a:ln>
                  <a:noFill/>
                </a:ln>
                <a:solidFill>
                  <a:srgbClr val="000000"/>
                </a:solidFill>
                <a:effectLst/>
                <a:uLnTx/>
                <a:uFillTx/>
                <a:latin typeface="Arial"/>
                <a:ea typeface="+mn-ea"/>
                <a:cs typeface="+mn-cs"/>
              </a:rPr>
              <a:t>alle involvierten Stellen tendenziell kritisch dem Projekt gegenüber </a:t>
            </a:r>
            <a:r>
              <a:rPr kumimoji="0" lang="de-DE" sz="1400" b="0" i="0" u="none" strike="noStrike" kern="1200" cap="none" spc="0" normalizeH="0" baseline="0" noProof="0" dirty="0" err="1">
                <a:ln>
                  <a:noFill/>
                </a:ln>
                <a:solidFill>
                  <a:srgbClr val="000000"/>
                </a:solidFill>
                <a:effectLst/>
                <a:uLnTx/>
                <a:uFillTx/>
                <a:latin typeface="Arial"/>
                <a:ea typeface="+mn-ea"/>
                <a:cs typeface="+mn-cs"/>
              </a:rPr>
              <a:t>äusserten</a:t>
            </a:r>
            <a:r>
              <a:rPr kumimoji="0" lang="de-DE" sz="1400" b="0" i="0" u="none" strike="noStrike" kern="1200" cap="none" spc="0" normalizeH="0" baseline="0" noProof="0" dirty="0">
                <a:ln>
                  <a:noFill/>
                </a:ln>
                <a:solidFill>
                  <a:srgbClr val="000000"/>
                </a:solidFill>
                <a:effectLst/>
                <a:uLnTx/>
                <a:uFillTx/>
                <a:latin typeface="Arial"/>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Arial"/>
                <a:ea typeface="+mn-ea"/>
                <a:cs typeface="+mn-cs"/>
              </a:rPr>
              <a:t>hat der Gemeinderat das Pilotprojekt abgesetzt.</a:t>
            </a:r>
            <a:endParaRPr kumimoji="0" lang="de-CH" sz="1400" b="0" i="0" u="none" strike="noStrike" kern="1200" cap="none" spc="0" normalizeH="0" baseline="0" noProof="0" dirty="0">
              <a:ln>
                <a:noFill/>
              </a:ln>
              <a:solidFill>
                <a:srgbClr val="000000"/>
              </a:solidFill>
              <a:effectLst/>
              <a:uLnTx/>
              <a:uFillTx/>
              <a:latin typeface="Arial"/>
              <a:ea typeface="+mn-ea"/>
              <a:cs typeface="+mn-cs"/>
            </a:endParaRPr>
          </a:p>
          <a:p>
            <a:pPr marR="0" lvl="0" algn="l" defTabSz="914400" rtl="0" eaLnBrk="1" fontAlgn="auto" latinLnBrk="0" hangingPunct="1">
              <a:lnSpc>
                <a:spcPct val="100000"/>
              </a:lnSpc>
              <a:spcBef>
                <a:spcPts val="0"/>
              </a:spcBef>
              <a:spcAft>
                <a:spcPts val="0"/>
              </a:spcAft>
              <a:buClrTx/>
              <a:buSzTx/>
              <a:tabLst/>
              <a:defRPr/>
            </a:pPr>
            <a:endParaRPr lang="de-DE" sz="1400" dirty="0">
              <a:solidFill>
                <a:srgbClr val="000000"/>
              </a:solidFill>
              <a:latin typeface="Arial"/>
            </a:endParaRPr>
          </a:p>
          <a:p>
            <a:pPr lvl="0">
              <a:spcAft>
                <a:spcPts val="300"/>
              </a:spcAft>
              <a:defRPr/>
            </a:pPr>
            <a:r>
              <a:rPr lang="de-DE" sz="1400" b="1" dirty="0" err="1">
                <a:solidFill>
                  <a:schemeClr val="bg1">
                    <a:lumMod val="65000"/>
                  </a:schemeClr>
                </a:solidFill>
              </a:rPr>
              <a:t>Massnahme</a:t>
            </a:r>
            <a:r>
              <a:rPr lang="de-DE" sz="1400" b="1" dirty="0">
                <a:solidFill>
                  <a:schemeClr val="bg1">
                    <a:lumMod val="65000"/>
                  </a:schemeClr>
                </a:solidFill>
              </a:rPr>
              <a:t> 10: Veranstaltungen für Jugendliche unter 18 Jahren</a:t>
            </a:r>
          </a:p>
          <a:p>
            <a:pPr marR="0" lvl="0" algn="l" defTabSz="914400" rtl="0" eaLnBrk="1" fontAlgn="auto" latinLnBrk="0" hangingPunct="1">
              <a:lnSpc>
                <a:spcPct val="100000"/>
              </a:lnSpc>
              <a:spcBef>
                <a:spcPts val="0"/>
              </a:spcBef>
              <a:spcAft>
                <a:spcPts val="0"/>
              </a:spcAft>
              <a:buClrTx/>
              <a:buSzTx/>
              <a:tabLst/>
              <a:defRPr/>
            </a:pPr>
            <a:r>
              <a:rPr kumimoji="0" lang="de-DE" sz="1400" b="0" i="0" u="none" strike="noStrike" kern="1200" cap="none" spc="0" normalizeH="0" baseline="0" noProof="0" dirty="0">
                <a:ln>
                  <a:noFill/>
                </a:ln>
                <a:solidFill>
                  <a:srgbClr val="000000"/>
                </a:solidFill>
                <a:effectLst/>
                <a:uLnTx/>
                <a:uFillTx/>
                <a:latin typeface="Arial"/>
                <a:ea typeface="+mn-ea"/>
                <a:cs typeface="+mn-cs"/>
              </a:rPr>
              <a:t>Alle angefragten Clubs haben abgesagt, um an einem Rotationsprinzip mit Veranstaltungen für 16- bis 18-Jährigen teilzunehmen. Angesicht des fehlenden Interessens</a:t>
            </a:r>
          </a:p>
          <a:p>
            <a:pPr marR="0" lvl="0" algn="l" defTabSz="914400" rtl="0" eaLnBrk="1" fontAlgn="auto" latinLnBrk="0" hangingPunct="1">
              <a:lnSpc>
                <a:spcPct val="100000"/>
              </a:lnSpc>
              <a:spcBef>
                <a:spcPts val="0"/>
              </a:spcBef>
              <a:spcAft>
                <a:spcPts val="0"/>
              </a:spcAft>
              <a:buClrTx/>
              <a:buSzTx/>
              <a:tabLst/>
              <a:defRPr/>
            </a:pPr>
            <a:r>
              <a:rPr kumimoji="0" lang="de-DE" sz="1400" b="0" i="0" u="none" strike="noStrike" kern="1200" cap="none" spc="0" normalizeH="0" baseline="0" noProof="0" dirty="0">
                <a:ln>
                  <a:noFill/>
                </a:ln>
                <a:solidFill>
                  <a:srgbClr val="000000"/>
                </a:solidFill>
                <a:effectLst/>
                <a:uLnTx/>
                <a:uFillTx/>
                <a:latin typeface="Arial"/>
                <a:ea typeface="+mn-ea"/>
                <a:cs typeface="+mn-cs"/>
              </a:rPr>
              <a:t>bzw. Willens der Clubs, an einer solchen </a:t>
            </a:r>
            <a:r>
              <a:rPr kumimoji="0" lang="de-DE" sz="1400" b="0" i="0" u="none" strike="noStrike" kern="1200" cap="none" spc="0" normalizeH="0" baseline="0" noProof="0" dirty="0" err="1">
                <a:ln>
                  <a:noFill/>
                </a:ln>
                <a:solidFill>
                  <a:srgbClr val="000000"/>
                </a:solidFill>
                <a:effectLst/>
                <a:uLnTx/>
                <a:uFillTx/>
                <a:latin typeface="Arial"/>
                <a:ea typeface="+mn-ea"/>
                <a:cs typeface="+mn-cs"/>
              </a:rPr>
              <a:t>Massnahme</a:t>
            </a:r>
            <a:r>
              <a:rPr kumimoji="0" lang="de-DE" sz="1400" b="0" i="0" u="none" strike="noStrike" kern="1200" cap="none" spc="0" normalizeH="0" baseline="0" noProof="0" dirty="0">
                <a:ln>
                  <a:noFill/>
                </a:ln>
                <a:solidFill>
                  <a:srgbClr val="000000"/>
                </a:solidFill>
                <a:effectLst/>
                <a:uLnTx/>
                <a:uFillTx/>
                <a:latin typeface="Arial"/>
                <a:ea typeface="+mn-ea"/>
                <a:cs typeface="+mn-cs"/>
              </a:rPr>
              <a:t> teilzunehmen, wird diese </a:t>
            </a:r>
            <a:r>
              <a:rPr kumimoji="0" lang="de-DE" sz="1400" b="0" i="0" u="none" strike="noStrike" kern="1200" cap="none" spc="0" normalizeH="0" baseline="0" noProof="0" dirty="0" err="1">
                <a:ln>
                  <a:noFill/>
                </a:ln>
                <a:solidFill>
                  <a:srgbClr val="000000"/>
                </a:solidFill>
                <a:effectLst/>
                <a:uLnTx/>
                <a:uFillTx/>
                <a:latin typeface="Arial"/>
                <a:ea typeface="+mn-ea"/>
                <a:cs typeface="+mn-cs"/>
              </a:rPr>
              <a:t>Massnahme</a:t>
            </a:r>
            <a:r>
              <a:rPr kumimoji="0" lang="de-DE" sz="1400" b="0" i="0" u="none" strike="noStrike" kern="1200" cap="none" spc="0" normalizeH="0" baseline="0" noProof="0" dirty="0">
                <a:ln>
                  <a:noFill/>
                </a:ln>
                <a:solidFill>
                  <a:srgbClr val="000000"/>
                </a:solidFill>
                <a:effectLst/>
                <a:uLnTx/>
                <a:uFillTx/>
                <a:latin typeface="Arial"/>
                <a:ea typeface="+mn-ea"/>
                <a:cs typeface="+mn-cs"/>
              </a:rPr>
              <a:t> in dieser Form als nicht umsetzbar erachtet.</a:t>
            </a:r>
          </a:p>
          <a:p>
            <a:pPr marR="0" lvl="0" algn="l" defTabSz="914400" rtl="0" eaLnBrk="1" fontAlgn="auto" latinLnBrk="0" hangingPunct="1">
              <a:lnSpc>
                <a:spcPct val="100000"/>
              </a:lnSpc>
              <a:spcBef>
                <a:spcPts val="0"/>
              </a:spcBef>
              <a:spcAft>
                <a:spcPts val="0"/>
              </a:spcAft>
              <a:buClrTx/>
              <a:buSzTx/>
              <a:tabLst/>
              <a:defRPr/>
            </a:pPr>
            <a:endParaRPr lang="de-DE" sz="1400" dirty="0">
              <a:solidFill>
                <a:srgbClr val="000000"/>
              </a:solidFill>
              <a:latin typeface="Arial"/>
            </a:endParaRPr>
          </a:p>
          <a:p>
            <a:pPr marR="0" fontAlgn="auto">
              <a:lnSpc>
                <a:spcPct val="100000"/>
              </a:lnSpc>
              <a:spcBef>
                <a:spcPts val="0"/>
              </a:spcBef>
              <a:spcAft>
                <a:spcPts val="300"/>
              </a:spcAft>
              <a:buClrTx/>
              <a:buSzTx/>
              <a:tabLst/>
              <a:defRPr/>
            </a:pPr>
            <a:r>
              <a:rPr lang="de-DE" sz="1400" b="1" dirty="0" err="1">
                <a:solidFill>
                  <a:schemeClr val="bg1">
                    <a:lumMod val="65000"/>
                  </a:schemeClr>
                </a:solidFill>
              </a:rPr>
              <a:t>Massnahme</a:t>
            </a:r>
            <a:r>
              <a:rPr lang="de-DE" sz="1400" b="1" dirty="0">
                <a:solidFill>
                  <a:schemeClr val="bg1">
                    <a:lumMod val="65000"/>
                  </a:schemeClr>
                </a:solidFill>
              </a:rPr>
              <a:t> 15: Sensibilisierung Alkoholkonsum</a:t>
            </a:r>
          </a:p>
          <a:p>
            <a:pPr marR="0" lvl="0" algn="l" defTabSz="914400" rtl="0" eaLnBrk="1" fontAlgn="auto" latinLnBrk="0" hangingPunct="1">
              <a:lnSpc>
                <a:spcPct val="100000"/>
              </a:lnSpc>
              <a:spcBef>
                <a:spcPts val="0"/>
              </a:spcBef>
              <a:spcAft>
                <a:spcPts val="0"/>
              </a:spcAft>
              <a:buClrTx/>
              <a:buSzTx/>
              <a:tabLst/>
              <a:defRPr/>
            </a:pPr>
            <a:r>
              <a:rPr kumimoji="0" lang="de-DE" sz="1400" b="0" i="0" u="none" strike="noStrike" kern="1200" cap="none" spc="0" normalizeH="0" baseline="0" noProof="0" dirty="0">
                <a:ln>
                  <a:noFill/>
                </a:ln>
                <a:solidFill>
                  <a:srgbClr val="000000"/>
                </a:solidFill>
                <a:effectLst/>
                <a:uLnTx/>
                <a:uFillTx/>
                <a:latin typeface="Arial"/>
                <a:ea typeface="+mn-ea"/>
                <a:cs typeface="+mn-cs"/>
              </a:rPr>
              <a:t>Der Gemeinderat hat beschlossen, die </a:t>
            </a:r>
            <a:r>
              <a:rPr kumimoji="0" lang="de-DE" sz="1400" b="0" i="0" u="none" strike="noStrike" kern="1200" cap="none" spc="0" normalizeH="0" baseline="0" noProof="0" dirty="0" err="1">
                <a:ln>
                  <a:noFill/>
                </a:ln>
                <a:solidFill>
                  <a:srgbClr val="000000"/>
                </a:solidFill>
                <a:effectLst/>
                <a:uLnTx/>
                <a:uFillTx/>
                <a:latin typeface="Arial"/>
                <a:ea typeface="+mn-ea"/>
                <a:cs typeface="+mn-cs"/>
              </a:rPr>
              <a:t>Massnahme</a:t>
            </a:r>
            <a:r>
              <a:rPr kumimoji="0" lang="de-DE" sz="1400" b="0" i="0" u="none" strike="noStrike" kern="1200" cap="none" spc="0" normalizeH="0" baseline="0" noProof="0" dirty="0">
                <a:ln>
                  <a:noFill/>
                </a:ln>
                <a:solidFill>
                  <a:srgbClr val="000000"/>
                </a:solidFill>
                <a:effectLst/>
                <a:uLnTx/>
                <a:uFillTx/>
                <a:latin typeface="Arial"/>
                <a:ea typeface="+mn-ea"/>
                <a:cs typeface="+mn-cs"/>
              </a:rPr>
              <a:t> abzuschreiben. Da es sich um</a:t>
            </a:r>
          </a:p>
          <a:p>
            <a:pPr marR="0" lvl="0" algn="l" defTabSz="914400" rtl="0" eaLnBrk="1" fontAlgn="auto" latinLnBrk="0" hangingPunct="1">
              <a:lnSpc>
                <a:spcPct val="100000"/>
              </a:lnSpc>
              <a:spcBef>
                <a:spcPts val="0"/>
              </a:spcBef>
              <a:spcAft>
                <a:spcPts val="0"/>
              </a:spcAft>
              <a:buClrTx/>
              <a:buSzTx/>
              <a:tabLst/>
              <a:defRPr/>
            </a:pPr>
            <a:r>
              <a:rPr kumimoji="0" lang="de-DE" sz="1400" b="0" i="0" u="none" strike="noStrike" kern="1200" cap="none" spc="0" normalizeH="0" baseline="0" noProof="0" dirty="0">
                <a:ln>
                  <a:noFill/>
                </a:ln>
                <a:solidFill>
                  <a:srgbClr val="000000"/>
                </a:solidFill>
                <a:effectLst/>
                <a:uLnTx/>
                <a:uFillTx/>
                <a:latin typeface="Arial"/>
                <a:ea typeface="+mn-ea"/>
                <a:cs typeface="+mn-cs"/>
              </a:rPr>
              <a:t>Kantons- sowie Bundesrecht handelt, kann die Stadt Bern keinen oder nur einen geringen Einfluss auf diese </a:t>
            </a:r>
            <a:r>
              <a:rPr kumimoji="0" lang="de-DE" sz="1400" b="0" i="0" u="none" strike="noStrike" kern="1200" cap="none" spc="0" normalizeH="0" baseline="0" noProof="0" dirty="0" err="1">
                <a:ln>
                  <a:noFill/>
                </a:ln>
                <a:solidFill>
                  <a:srgbClr val="000000"/>
                </a:solidFill>
                <a:effectLst/>
                <a:uLnTx/>
                <a:uFillTx/>
                <a:latin typeface="Arial"/>
                <a:ea typeface="+mn-ea"/>
                <a:cs typeface="+mn-cs"/>
              </a:rPr>
              <a:t>Massnahme</a:t>
            </a:r>
            <a:r>
              <a:rPr kumimoji="0" lang="de-DE" sz="1400" b="0" i="0" u="none" strike="noStrike" kern="1200" cap="none" spc="0" normalizeH="0" baseline="0" noProof="0" dirty="0">
                <a:ln>
                  <a:noFill/>
                </a:ln>
                <a:solidFill>
                  <a:srgbClr val="000000"/>
                </a:solidFill>
                <a:effectLst/>
                <a:uLnTx/>
                <a:uFillTx/>
                <a:latin typeface="Arial"/>
                <a:ea typeface="+mn-ea"/>
                <a:cs typeface="+mn-cs"/>
              </a:rPr>
              <a:t> nehmen.</a:t>
            </a:r>
          </a:p>
          <a:p>
            <a:pPr marR="0" lvl="0" algn="l" defTabSz="914400" rtl="0" eaLnBrk="1" fontAlgn="auto" latinLnBrk="0" hangingPunct="1">
              <a:lnSpc>
                <a:spcPct val="100000"/>
              </a:lnSpc>
              <a:spcBef>
                <a:spcPts val="0"/>
              </a:spcBef>
              <a:spcAft>
                <a:spcPts val="0"/>
              </a:spcAft>
              <a:buClrTx/>
              <a:buSzTx/>
              <a:tabLst/>
              <a:defRPr/>
            </a:pPr>
            <a:endParaRPr lang="de-DE" sz="1200" dirty="0">
              <a:solidFill>
                <a:srgbClr val="000000"/>
              </a:solidFill>
              <a:latin typeface="Arial"/>
            </a:endParaRPr>
          </a:p>
          <a:p>
            <a:pPr marR="0" lvl="0" algn="l" defTabSz="914400" rtl="0" eaLnBrk="1" fontAlgn="auto" latinLnBrk="0" hangingPunct="1">
              <a:lnSpc>
                <a:spcPct val="100000"/>
              </a:lnSpc>
              <a:spcBef>
                <a:spcPts val="0"/>
              </a:spcBef>
              <a:spcAft>
                <a:spcPts val="0"/>
              </a:spcAft>
              <a:buClrTx/>
              <a:buSzTx/>
              <a:tabLst/>
              <a:defRPr/>
            </a:pPr>
            <a:endParaRPr kumimoji="0" lang="de-DE" sz="1200" b="0" i="0" u="none" strike="noStrike" kern="1200" cap="none" spc="0" normalizeH="0" baseline="0" noProof="0" dirty="0">
              <a:ln>
                <a:noFill/>
              </a:ln>
              <a:solidFill>
                <a:srgbClr val="000000"/>
              </a:solidFill>
              <a:effectLst/>
              <a:uLnTx/>
              <a:uFillTx/>
              <a:latin typeface="Arial"/>
              <a:ea typeface="+mn-ea"/>
              <a:cs typeface="+mn-cs"/>
            </a:endParaRPr>
          </a:p>
          <a:p>
            <a:pPr marR="0" lvl="0" algn="l" defTabSz="914400" rtl="0" eaLnBrk="1" fontAlgn="auto" latinLnBrk="0" hangingPunct="1">
              <a:lnSpc>
                <a:spcPct val="100000"/>
              </a:lnSpc>
              <a:spcBef>
                <a:spcPts val="0"/>
              </a:spcBef>
              <a:spcAft>
                <a:spcPts val="0"/>
              </a:spcAft>
              <a:buClrTx/>
              <a:buSzTx/>
              <a:tabLst/>
              <a:defRPr/>
            </a:pPr>
            <a:endParaRPr lang="de-DE" sz="1200" dirty="0">
              <a:solidFill>
                <a:srgbClr val="000000"/>
              </a:solidFill>
              <a:latin typeface="Arial"/>
            </a:endParaRPr>
          </a:p>
          <a:p>
            <a:pPr marR="0" lvl="0" algn="l" defTabSz="914400" rtl="0" eaLnBrk="1" fontAlgn="auto" latinLnBrk="0" hangingPunct="1">
              <a:lnSpc>
                <a:spcPct val="100000"/>
              </a:lnSpc>
              <a:spcBef>
                <a:spcPts val="0"/>
              </a:spcBef>
              <a:spcAft>
                <a:spcPts val="0"/>
              </a:spcAft>
              <a:buClrTx/>
              <a:buSzTx/>
              <a:tabLst/>
              <a:defRPr/>
            </a:pPr>
            <a:endParaRPr kumimoji="0" lang="de-DE" sz="1200" b="0" i="0" u="none" strike="noStrike" kern="1200" cap="none" spc="0" normalizeH="0" baseline="0" noProof="0" dirty="0">
              <a:ln>
                <a:noFill/>
              </a:ln>
              <a:solidFill>
                <a:srgbClr val="000000"/>
              </a:solidFill>
              <a:effectLst/>
              <a:uLnTx/>
              <a:uFillTx/>
              <a:latin typeface="Arial"/>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de-DE" sz="1200" b="0" i="0" u="none" strike="noStrike" kern="1200" cap="none" spc="0" normalizeH="0" baseline="0" noProof="0" dirty="0">
              <a:ln>
                <a:noFill/>
              </a:ln>
              <a:solidFill>
                <a:srgbClr val="000000"/>
              </a:solidFill>
              <a:effectLst/>
              <a:uLnTx/>
              <a:uFillTx/>
              <a:latin typeface="Arial"/>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de-DE" sz="1200" b="0" i="0" u="none" strike="noStrike" kern="1200" cap="none" spc="0" normalizeH="0" baseline="0" noProof="0" dirty="0">
              <a:ln>
                <a:noFill/>
              </a:ln>
              <a:solidFill>
                <a:srgbClr val="000000"/>
              </a:solidFill>
              <a:effectLst/>
              <a:uLnTx/>
              <a:uFillTx/>
              <a:latin typeface="Arial"/>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de-DE" sz="12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ts val="3800"/>
              </a:lnSpc>
              <a:spcBef>
                <a:spcPts val="0"/>
              </a:spcBef>
              <a:spcAft>
                <a:spcPts val="0"/>
              </a:spcAft>
              <a:buClrTx/>
              <a:buSzTx/>
              <a:buFontTx/>
              <a:buNone/>
              <a:tabLst/>
              <a:defRPr/>
            </a:pPr>
            <a:endParaRPr kumimoji="0" lang="de-CH" sz="1200" b="0" i="0" u="none" strike="noStrike" kern="1200" cap="none" spc="0" normalizeH="0" baseline="0" noProof="0" dirty="0">
              <a:ln>
                <a:noFill/>
              </a:ln>
              <a:solidFill>
                <a:srgbClr val="000000"/>
              </a:solidFill>
              <a:effectLst/>
              <a:uLnTx/>
              <a:uFillTx/>
              <a:latin typeface="Arial"/>
              <a:ea typeface="+mn-ea"/>
              <a:cs typeface="+mn-cs"/>
            </a:endParaRPr>
          </a:p>
          <a:p>
            <a:pPr marL="457200" marR="0" lvl="0" indent="-457200" algn="l" defTabSz="914400" rtl="0" eaLnBrk="1" fontAlgn="auto" latinLnBrk="0" hangingPunct="1">
              <a:lnSpc>
                <a:spcPts val="3800"/>
              </a:lnSpc>
              <a:spcBef>
                <a:spcPts val="0"/>
              </a:spcBef>
              <a:spcAft>
                <a:spcPts val="0"/>
              </a:spcAft>
              <a:buClrTx/>
              <a:buSzTx/>
              <a:buFont typeface="+mj-lt"/>
              <a:buAutoNum type="arabicPeriod"/>
              <a:tabLst/>
              <a:defRPr/>
            </a:pPr>
            <a:endParaRPr kumimoji="0" lang="de-CH" sz="1200" b="0" i="0" u="none" strike="noStrike" kern="1200" cap="none" spc="0" normalizeH="0" baseline="0" noProof="0" dirty="0">
              <a:ln>
                <a:noFill/>
              </a:ln>
              <a:solidFill>
                <a:srgbClr val="000000"/>
              </a:solidFill>
              <a:effectLst/>
              <a:uLnTx/>
              <a:uFillTx/>
              <a:latin typeface="Arial"/>
              <a:ea typeface="+mn-ea"/>
              <a:cs typeface="+mn-cs"/>
            </a:endParaRPr>
          </a:p>
        </p:txBody>
      </p:sp>
      <p:sp>
        <p:nvSpPr>
          <p:cNvPr id="6" name="Datumsplatzhalter 3"/>
          <p:cNvSpPr>
            <a:spLocks noGrp="1"/>
          </p:cNvSpPr>
          <p:nvPr>
            <p:ph type="dt" sz="half" idx="10"/>
          </p:nvPr>
        </p:nvSpPr>
        <p:spPr>
          <a:xfrm>
            <a:off x="6372200" y="6356350"/>
            <a:ext cx="1450504"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dirty="0">
                <a:ln>
                  <a:noFill/>
                </a:ln>
                <a:solidFill>
                  <a:srgbClr val="000000">
                    <a:tint val="75000"/>
                  </a:srgbClr>
                </a:solidFill>
                <a:effectLst/>
                <a:uLnTx/>
                <a:uFillTx/>
                <a:latin typeface="Arial"/>
                <a:ea typeface="+mn-ea"/>
                <a:cs typeface="+mn-cs"/>
              </a:rPr>
              <a:t>11. März 2024</a:t>
            </a:r>
            <a:endParaRPr kumimoji="0" lang="de-CH" sz="9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1232994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1700808"/>
            <a:ext cx="7128791" cy="1470025"/>
          </a:xfrm>
        </p:spPr>
        <p:txBody>
          <a:bodyPr/>
          <a:lstStyle/>
          <a:p>
            <a:pPr algn="ctr"/>
            <a:r>
              <a:rPr lang="de-CH" dirty="0"/>
              <a:t>Fragen</a:t>
            </a:r>
          </a:p>
        </p:txBody>
      </p:sp>
      <p:sp>
        <p:nvSpPr>
          <p:cNvPr id="5" name="Foliennummernplatzhalter 4"/>
          <p:cNvSpPr>
            <a:spLocks noGrp="1"/>
          </p:cNvSpPr>
          <p:nvPr>
            <p:ph type="sldNum" sz="quarter" idx="12"/>
          </p:nvPr>
        </p:nvSpPr>
        <p:spPr/>
        <p:txBody>
          <a:bodyPr/>
          <a:lstStyle/>
          <a:p>
            <a:fld id="{48124EE6-7D8D-4FCD-843E-ADAC82A34A28}" type="slidenum">
              <a:rPr lang="de-CH" smtClean="0"/>
              <a:t>48</a:t>
            </a:fld>
            <a:endParaRPr lang="de-CH"/>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pic>
        <p:nvPicPr>
          <p:cNvPr id="4" name="Grafik 3" descr="Ein Bild, das Spielzeug enthält.&#10;&#10;Automatisch generierte Beschreibung">
            <a:extLst>
              <a:ext uri="{FF2B5EF4-FFF2-40B4-BE49-F238E27FC236}">
                <a16:creationId xmlns:a16="http://schemas.microsoft.com/office/drawing/2014/main" id="{E73E1FAD-6458-D0E2-2F34-131DA30168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2513967"/>
            <a:ext cx="3096344" cy="3096344"/>
          </a:xfrm>
          <a:prstGeom prst="rect">
            <a:avLst/>
          </a:prstGeom>
        </p:spPr>
      </p:pic>
    </p:spTree>
    <p:extLst>
      <p:ext uri="{BB962C8B-B14F-4D97-AF65-F5344CB8AC3E}">
        <p14:creationId xmlns:p14="http://schemas.microsoft.com/office/powerpoint/2010/main" val="738388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95536" y="1700808"/>
            <a:ext cx="8352928" cy="1470025"/>
          </a:xfrm>
        </p:spPr>
        <p:txBody>
          <a:bodyPr/>
          <a:lstStyle/>
          <a:p>
            <a:pPr algn="ctr"/>
            <a:r>
              <a:rPr lang="de-CH" dirty="0"/>
              <a:t>Vielen Dank für Ihre</a:t>
            </a:r>
            <a:br>
              <a:rPr lang="de-CH" dirty="0"/>
            </a:br>
            <a:r>
              <a:rPr lang="de-CH" dirty="0"/>
              <a:t>Aufmerksamkeit!</a:t>
            </a:r>
          </a:p>
        </p:txBody>
      </p:sp>
      <p:sp>
        <p:nvSpPr>
          <p:cNvPr id="5" name="Foliennummernplatzhalter 4"/>
          <p:cNvSpPr>
            <a:spLocks noGrp="1"/>
          </p:cNvSpPr>
          <p:nvPr>
            <p:ph type="sldNum" sz="quarter" idx="12"/>
          </p:nvPr>
        </p:nvSpPr>
        <p:spPr/>
        <p:txBody>
          <a:bodyPr/>
          <a:lstStyle/>
          <a:p>
            <a:fld id="{48124EE6-7D8D-4FCD-843E-ADAC82A34A28}" type="slidenum">
              <a:rPr lang="de-CH" smtClean="0"/>
              <a:t>49</a:t>
            </a:fld>
            <a:endParaRPr lang="de-CH"/>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2223001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971600" y="1700808"/>
            <a:ext cx="7344815" cy="1470025"/>
          </a:xfrm>
        </p:spPr>
        <p:txBody>
          <a:bodyPr>
            <a:normAutofit/>
          </a:bodyPr>
          <a:lstStyle/>
          <a:p>
            <a:r>
              <a:rPr lang="de-CH" sz="3200" dirty="0"/>
              <a:t>Massnahmen</a:t>
            </a:r>
          </a:p>
        </p:txBody>
      </p:sp>
      <p:sp>
        <p:nvSpPr>
          <p:cNvPr id="5" name="Foliennummernplatzhalt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124EE6-7D8D-4FCD-843E-ADAC82A34A28}" type="slidenum">
              <a:rPr kumimoji="0" lang="de-CH" sz="9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de-CH" sz="9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3" name="Rechteck 2"/>
          <p:cNvSpPr/>
          <p:nvPr/>
        </p:nvSpPr>
        <p:spPr>
          <a:xfrm>
            <a:off x="971600" y="2276872"/>
            <a:ext cx="7715200" cy="3882538"/>
          </a:xfrm>
          <a:prstGeom prst="rect">
            <a:avLst/>
          </a:prstGeom>
        </p:spPr>
        <p:txBody>
          <a:bodyPr wrap="square">
            <a:spAutoFit/>
          </a:bodyPr>
          <a:lstStyle/>
          <a:p>
            <a:pPr marL="457200" indent="-457200">
              <a:lnSpc>
                <a:spcPct val="150000"/>
              </a:lnSpc>
              <a:buFont typeface="+mj-lt"/>
              <a:buAutoNum type="arabicPeriod" startAt="9"/>
              <a:defRPr/>
            </a:pPr>
            <a:r>
              <a:rPr kumimoji="0" lang="de-DE" sz="2000" b="0" i="0" u="none" strike="noStrike" kern="1200" cap="none" spc="0" normalizeH="0" baseline="0" noProof="0" dirty="0">
                <a:ln>
                  <a:noFill/>
                </a:ln>
                <a:solidFill>
                  <a:srgbClr val="000000"/>
                </a:solidFill>
                <a:effectLst/>
                <a:uLnTx/>
                <a:uFillTx/>
                <a:latin typeface="Arial"/>
                <a:ea typeface="+mn-ea"/>
                <a:cs typeface="+mn-cs"/>
              </a:rPr>
              <a:t>Nicht-kommerzielle Jugendangebote in den Quartieren </a:t>
            </a:r>
          </a:p>
          <a:p>
            <a:pPr marL="457200" marR="0" lvl="0" indent="-457200" algn="l" defTabSz="914400" rtl="0" eaLnBrk="1" fontAlgn="auto" latinLnBrk="0" hangingPunct="1">
              <a:spcBef>
                <a:spcPts val="0"/>
              </a:spcBef>
              <a:spcAft>
                <a:spcPts val="0"/>
              </a:spcAft>
              <a:buClrTx/>
              <a:buSzTx/>
              <a:buFont typeface="+mj-lt"/>
              <a:buAutoNum type="arabicPeriod" startAt="9"/>
              <a:tabLst/>
              <a:defRPr/>
            </a:pPr>
            <a:r>
              <a:rPr kumimoji="0" lang="de-DE" sz="2000" b="0" i="1" u="none" strike="noStrike" kern="1200" cap="none" spc="0" normalizeH="0" baseline="0" noProof="0" dirty="0">
                <a:ln>
                  <a:noFill/>
                </a:ln>
                <a:solidFill>
                  <a:schemeClr val="bg1">
                    <a:lumMod val="50000"/>
                  </a:schemeClr>
                </a:solidFill>
                <a:effectLst/>
                <a:uLnTx/>
                <a:uFillTx/>
                <a:latin typeface="Arial"/>
                <a:ea typeface="+mn-ea"/>
                <a:cs typeface="+mn-cs"/>
              </a:rPr>
              <a:t>Abgeschriebene </a:t>
            </a:r>
            <a:r>
              <a:rPr kumimoji="0" lang="de-DE" sz="2000" b="0" i="1" u="none" strike="noStrike" kern="1200" cap="none" spc="0" normalizeH="0" baseline="0" noProof="0" dirty="0" err="1">
                <a:ln>
                  <a:noFill/>
                </a:ln>
                <a:solidFill>
                  <a:schemeClr val="bg1">
                    <a:lumMod val="50000"/>
                  </a:schemeClr>
                </a:solidFill>
                <a:effectLst/>
                <a:uLnTx/>
                <a:uFillTx/>
                <a:latin typeface="Arial"/>
                <a:ea typeface="+mn-ea"/>
                <a:cs typeface="+mn-cs"/>
              </a:rPr>
              <a:t>Massnahme</a:t>
            </a:r>
            <a:r>
              <a:rPr kumimoji="0" lang="de-DE" sz="2000" b="0" i="1" u="none" strike="noStrike" kern="1200" cap="none" spc="0" normalizeH="0" baseline="0" noProof="0" dirty="0">
                <a:ln>
                  <a:noFill/>
                </a:ln>
                <a:solidFill>
                  <a:schemeClr val="bg1">
                    <a:lumMod val="50000"/>
                  </a:schemeClr>
                </a:solidFill>
                <a:effectLst/>
                <a:uLnTx/>
                <a:uFillTx/>
                <a:latin typeface="Arial"/>
                <a:ea typeface="+mn-ea"/>
                <a:cs typeface="+mn-cs"/>
              </a:rPr>
              <a:t>: Veranstaltungen für</a:t>
            </a:r>
            <a:br>
              <a:rPr kumimoji="0" lang="de-DE" sz="2000" b="0" i="1" u="none" strike="noStrike" kern="1200" cap="none" spc="0" normalizeH="0" baseline="0" noProof="0" dirty="0">
                <a:ln>
                  <a:noFill/>
                </a:ln>
                <a:solidFill>
                  <a:schemeClr val="bg1">
                    <a:lumMod val="50000"/>
                  </a:schemeClr>
                </a:solidFill>
                <a:effectLst/>
                <a:uLnTx/>
                <a:uFillTx/>
                <a:latin typeface="Arial"/>
                <a:ea typeface="+mn-ea"/>
                <a:cs typeface="+mn-cs"/>
              </a:rPr>
            </a:br>
            <a:r>
              <a:rPr kumimoji="0" lang="de-DE" sz="2000" b="0" i="1" u="none" strike="noStrike" kern="1200" cap="none" spc="0" normalizeH="0" baseline="0" noProof="0" dirty="0">
                <a:ln>
                  <a:noFill/>
                </a:ln>
                <a:solidFill>
                  <a:schemeClr val="bg1">
                    <a:lumMod val="50000"/>
                  </a:schemeClr>
                </a:solidFill>
                <a:effectLst/>
                <a:uLnTx/>
                <a:uFillTx/>
                <a:latin typeface="Arial"/>
                <a:ea typeface="+mn-ea"/>
                <a:cs typeface="+mn-cs"/>
              </a:rPr>
              <a:t>Jugendliche unter 18 </a:t>
            </a:r>
          </a:p>
          <a:p>
            <a:pPr marL="457200" marR="0" lvl="0" indent="-457200" algn="l" defTabSz="914400" rtl="0" eaLnBrk="1" fontAlgn="auto" latinLnBrk="0" hangingPunct="1">
              <a:lnSpc>
                <a:spcPct val="150000"/>
              </a:lnSpc>
              <a:spcBef>
                <a:spcPts val="0"/>
              </a:spcBef>
              <a:spcAft>
                <a:spcPts val="0"/>
              </a:spcAft>
              <a:buClrTx/>
              <a:buSzTx/>
              <a:buFont typeface="+mj-lt"/>
              <a:buAutoNum type="arabicPeriod" startAt="9"/>
              <a:tabLst/>
              <a:defRPr/>
            </a:pPr>
            <a:r>
              <a:rPr kumimoji="0" lang="de-DE" sz="2000" b="0" i="0" u="none" strike="noStrike" kern="1200" cap="none" spc="0" normalizeH="0" baseline="0" noProof="0" dirty="0">
                <a:ln>
                  <a:noFill/>
                </a:ln>
                <a:solidFill>
                  <a:srgbClr val="000000"/>
                </a:solidFill>
                <a:effectLst/>
                <a:uLnTx/>
                <a:uFillTx/>
                <a:latin typeface="Arial"/>
                <a:ea typeface="+mn-ea"/>
                <a:cs typeface="+mn-cs"/>
              </a:rPr>
              <a:t>Betrieb Jugendkulturlokal </a:t>
            </a:r>
          </a:p>
          <a:p>
            <a:pPr marL="457200" marR="0" lvl="0" indent="-457200" algn="l" defTabSz="914400" rtl="0" eaLnBrk="1" fontAlgn="auto" latinLnBrk="0" hangingPunct="1">
              <a:lnSpc>
                <a:spcPct val="150000"/>
              </a:lnSpc>
              <a:spcBef>
                <a:spcPts val="0"/>
              </a:spcBef>
              <a:spcAft>
                <a:spcPts val="0"/>
              </a:spcAft>
              <a:buClrTx/>
              <a:buSzTx/>
              <a:buFont typeface="+mj-lt"/>
              <a:buAutoNum type="arabicPeriod" startAt="9"/>
              <a:tabLst/>
              <a:defRPr/>
            </a:pPr>
            <a:r>
              <a:rPr kumimoji="0" lang="de-DE" sz="2000" b="0" i="0" u="none" strike="noStrike" kern="1200" cap="none" spc="0" normalizeH="0" baseline="0" noProof="0" dirty="0">
                <a:ln>
                  <a:noFill/>
                </a:ln>
                <a:solidFill>
                  <a:srgbClr val="000000"/>
                </a:solidFill>
                <a:effectLst/>
                <a:uLnTx/>
                <a:uFillTx/>
                <a:latin typeface="Arial"/>
                <a:ea typeface="+mn-ea"/>
                <a:cs typeface="+mn-cs"/>
              </a:rPr>
              <a:t>Ausbau </a:t>
            </a:r>
            <a:r>
              <a:rPr kumimoji="0" lang="de-DE" sz="2000" b="0" i="0" u="none" strike="noStrike" kern="1200" cap="none" spc="0" normalizeH="0" baseline="0" noProof="0" dirty="0" err="1">
                <a:ln>
                  <a:noFill/>
                </a:ln>
                <a:solidFill>
                  <a:srgbClr val="000000"/>
                </a:solidFill>
                <a:effectLst/>
                <a:uLnTx/>
                <a:uFillTx/>
                <a:latin typeface="Arial"/>
                <a:ea typeface="+mn-ea"/>
                <a:cs typeface="+mn-cs"/>
              </a:rPr>
              <a:t>Moonliner</a:t>
            </a:r>
            <a:r>
              <a:rPr kumimoji="0" lang="de-DE" sz="2000" b="0" i="0" u="none" strike="noStrike" kern="1200" cap="none" spc="0" normalizeH="0" baseline="0" noProof="0" dirty="0">
                <a:ln>
                  <a:noFill/>
                </a:ln>
                <a:solidFill>
                  <a:srgbClr val="000000"/>
                </a:solidFill>
                <a:effectLst/>
                <a:uLnTx/>
                <a:uFillTx/>
                <a:latin typeface="Arial"/>
                <a:ea typeface="+mn-ea"/>
                <a:cs typeface="+mn-cs"/>
              </a:rPr>
              <a:t> </a:t>
            </a:r>
          </a:p>
          <a:p>
            <a:pPr marL="457200" marR="0" lvl="0" indent="-457200" algn="l" defTabSz="914400" rtl="0" eaLnBrk="1" fontAlgn="auto" latinLnBrk="0" hangingPunct="1">
              <a:lnSpc>
                <a:spcPct val="150000"/>
              </a:lnSpc>
              <a:spcBef>
                <a:spcPts val="0"/>
              </a:spcBef>
              <a:spcAft>
                <a:spcPts val="0"/>
              </a:spcAft>
              <a:buClrTx/>
              <a:buSzTx/>
              <a:buFont typeface="+mj-lt"/>
              <a:buAutoNum type="arabicPeriod" startAt="9"/>
              <a:tabLst/>
              <a:defRPr/>
            </a:pPr>
            <a:r>
              <a:rPr kumimoji="0" lang="de-DE" sz="2000" b="0" i="0" u="none" strike="noStrike" kern="1200" cap="none" spc="0" normalizeH="0" baseline="0" noProof="0" dirty="0">
                <a:ln>
                  <a:noFill/>
                </a:ln>
                <a:solidFill>
                  <a:srgbClr val="000000"/>
                </a:solidFill>
                <a:effectLst/>
                <a:uLnTx/>
                <a:uFillTx/>
                <a:latin typeface="Arial"/>
                <a:ea typeface="+mn-ea"/>
                <a:cs typeface="+mn-cs"/>
              </a:rPr>
              <a:t>Zusätzliche Toilettenanlagen </a:t>
            </a:r>
          </a:p>
          <a:p>
            <a:pPr marL="457200" marR="0" lvl="0" indent="-457200" algn="l" defTabSz="914400" rtl="0" eaLnBrk="1" fontAlgn="auto" latinLnBrk="0" hangingPunct="1">
              <a:lnSpc>
                <a:spcPct val="150000"/>
              </a:lnSpc>
              <a:spcBef>
                <a:spcPts val="0"/>
              </a:spcBef>
              <a:spcAft>
                <a:spcPts val="0"/>
              </a:spcAft>
              <a:buClrTx/>
              <a:buSzTx/>
              <a:buFont typeface="+mj-lt"/>
              <a:buAutoNum type="arabicPeriod" startAt="9"/>
              <a:tabLst/>
              <a:defRPr/>
            </a:pPr>
            <a:r>
              <a:rPr kumimoji="0" lang="de-DE" sz="2000" b="0" i="0" u="none" strike="noStrike" kern="1200" cap="none" spc="0" normalizeH="0" baseline="0" noProof="0" dirty="0">
                <a:ln>
                  <a:noFill/>
                </a:ln>
                <a:solidFill>
                  <a:srgbClr val="000000"/>
                </a:solidFill>
                <a:effectLst/>
                <a:uLnTx/>
                <a:uFillTx/>
                <a:latin typeface="Arial"/>
                <a:ea typeface="+mn-ea"/>
                <a:cs typeface="+mn-cs"/>
              </a:rPr>
              <a:t>Flexibilisierung</a:t>
            </a:r>
            <a:r>
              <a:rPr lang="de-DE" sz="2000" dirty="0">
                <a:solidFill>
                  <a:srgbClr val="000000"/>
                </a:solidFill>
                <a:latin typeface="Arial"/>
              </a:rPr>
              <a:t> </a:t>
            </a:r>
            <a:r>
              <a:rPr kumimoji="0" lang="de-DE" sz="2000" b="0" i="0" u="none" strike="noStrike" kern="1200" cap="none" spc="0" normalizeH="0" baseline="0" noProof="0" dirty="0">
                <a:ln>
                  <a:noFill/>
                </a:ln>
                <a:solidFill>
                  <a:srgbClr val="000000"/>
                </a:solidFill>
                <a:effectLst/>
                <a:uLnTx/>
                <a:uFillTx/>
                <a:latin typeface="Arial"/>
                <a:ea typeface="+mn-ea"/>
                <a:cs typeface="+mn-cs"/>
              </a:rPr>
              <a:t>der Öffnungszeiten </a:t>
            </a:r>
          </a:p>
          <a:p>
            <a:pPr marL="457200" marR="0" lvl="0" indent="-457200" algn="l" defTabSz="914400" rtl="0" eaLnBrk="1" fontAlgn="auto" latinLnBrk="0" hangingPunct="1">
              <a:lnSpc>
                <a:spcPct val="150000"/>
              </a:lnSpc>
              <a:spcBef>
                <a:spcPts val="0"/>
              </a:spcBef>
              <a:spcAft>
                <a:spcPts val="0"/>
              </a:spcAft>
              <a:buClrTx/>
              <a:buSzTx/>
              <a:buFont typeface="+mj-lt"/>
              <a:buAutoNum type="arabicPeriod" startAt="9"/>
              <a:tabLst/>
              <a:defRPr/>
            </a:pPr>
            <a:r>
              <a:rPr kumimoji="0" lang="de-DE" sz="2000" b="0" i="1" u="none" strike="noStrike" kern="1200" cap="none" spc="0" normalizeH="0" baseline="0" noProof="0" dirty="0">
                <a:ln>
                  <a:noFill/>
                </a:ln>
                <a:solidFill>
                  <a:schemeClr val="bg1">
                    <a:lumMod val="50000"/>
                  </a:schemeClr>
                </a:solidFill>
                <a:effectLst/>
                <a:uLnTx/>
                <a:uFillTx/>
                <a:latin typeface="Arial"/>
                <a:ea typeface="+mn-ea"/>
                <a:cs typeface="+mn-cs"/>
              </a:rPr>
              <a:t>Abgeschriebene </a:t>
            </a:r>
            <a:r>
              <a:rPr kumimoji="0" lang="de-DE" sz="2000" b="0" i="1" u="none" strike="noStrike" kern="1200" cap="none" spc="0" normalizeH="0" baseline="0" noProof="0" dirty="0" err="1">
                <a:ln>
                  <a:noFill/>
                </a:ln>
                <a:solidFill>
                  <a:schemeClr val="bg1">
                    <a:lumMod val="50000"/>
                  </a:schemeClr>
                </a:solidFill>
                <a:effectLst/>
                <a:uLnTx/>
                <a:uFillTx/>
                <a:latin typeface="Arial"/>
                <a:ea typeface="+mn-ea"/>
                <a:cs typeface="+mn-cs"/>
              </a:rPr>
              <a:t>Massnahme</a:t>
            </a:r>
            <a:r>
              <a:rPr kumimoji="0" lang="de-DE" sz="2000" b="0" i="1" u="none" strike="noStrike" kern="1200" cap="none" spc="0" normalizeH="0" baseline="0" noProof="0" dirty="0">
                <a:ln>
                  <a:noFill/>
                </a:ln>
                <a:solidFill>
                  <a:schemeClr val="bg1">
                    <a:lumMod val="50000"/>
                  </a:schemeClr>
                </a:solidFill>
                <a:effectLst/>
                <a:uLnTx/>
                <a:uFillTx/>
                <a:latin typeface="Arial"/>
                <a:ea typeface="+mn-ea"/>
                <a:cs typeface="+mn-cs"/>
              </a:rPr>
              <a:t>: Sensibilisierung Alkoholkonsum</a:t>
            </a:r>
          </a:p>
          <a:p>
            <a:pPr marL="457200" marR="0" lvl="0" indent="-457200" algn="l" defTabSz="914400" rtl="0" eaLnBrk="1" fontAlgn="auto" latinLnBrk="0" hangingPunct="1">
              <a:lnSpc>
                <a:spcPct val="150000"/>
              </a:lnSpc>
              <a:spcBef>
                <a:spcPts val="0"/>
              </a:spcBef>
              <a:spcAft>
                <a:spcPts val="0"/>
              </a:spcAft>
              <a:buClrTx/>
              <a:buSzTx/>
              <a:buFont typeface="+mj-lt"/>
              <a:buAutoNum type="arabicPeriod" startAt="9"/>
              <a:tabLst/>
              <a:defRPr/>
            </a:pPr>
            <a:r>
              <a:rPr kumimoji="0" lang="de-DE" sz="2000" b="0" i="0" u="none" strike="noStrike" kern="1200" cap="none" spc="0" normalizeH="0" baseline="0" noProof="0" dirty="0">
                <a:ln>
                  <a:noFill/>
                </a:ln>
                <a:solidFill>
                  <a:srgbClr val="000000"/>
                </a:solidFill>
                <a:effectLst/>
                <a:uLnTx/>
                <a:uFillTx/>
                <a:latin typeface="Arial"/>
                <a:ea typeface="+mn-ea"/>
                <a:cs typeface="+mn-cs"/>
              </a:rPr>
              <a:t>Kultur und Nachtleben </a:t>
            </a:r>
          </a:p>
        </p:txBody>
      </p:sp>
      <p:sp>
        <p:nvSpPr>
          <p:cNvPr id="6" name="Datumsplatzhalter 3"/>
          <p:cNvSpPr>
            <a:spLocks noGrp="1"/>
          </p:cNvSpPr>
          <p:nvPr>
            <p:ph type="dt" sz="half" idx="10"/>
          </p:nvPr>
        </p:nvSpPr>
        <p:spPr>
          <a:xfrm>
            <a:off x="6372200" y="6356350"/>
            <a:ext cx="1450504"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dirty="0">
                <a:ln>
                  <a:noFill/>
                </a:ln>
                <a:solidFill>
                  <a:srgbClr val="000000">
                    <a:tint val="75000"/>
                  </a:srgbClr>
                </a:solidFill>
                <a:effectLst/>
                <a:uLnTx/>
                <a:uFillTx/>
                <a:latin typeface="Arial"/>
                <a:ea typeface="+mn-ea"/>
                <a:cs typeface="+mn-cs"/>
              </a:rPr>
              <a:t>11. März 2024</a:t>
            </a:r>
            <a:endParaRPr kumimoji="0" lang="de-CH" sz="9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2974499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971600" y="1700808"/>
            <a:ext cx="7344815" cy="1470025"/>
          </a:xfrm>
        </p:spPr>
        <p:txBody>
          <a:bodyPr>
            <a:normAutofit/>
          </a:bodyPr>
          <a:lstStyle/>
          <a:p>
            <a:r>
              <a:rPr lang="de-CH" sz="3200" dirty="0"/>
              <a:t>Massnahmen</a:t>
            </a:r>
          </a:p>
        </p:txBody>
      </p:sp>
      <p:sp>
        <p:nvSpPr>
          <p:cNvPr id="5" name="Foliennummernplatzhalt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124EE6-7D8D-4FCD-843E-ADAC82A34A28}" type="slidenum">
              <a:rPr kumimoji="0" lang="de-CH" sz="9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de-CH" sz="9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3" name="Rechteck 2"/>
          <p:cNvSpPr/>
          <p:nvPr/>
        </p:nvSpPr>
        <p:spPr>
          <a:xfrm>
            <a:off x="971600" y="2276872"/>
            <a:ext cx="7560840" cy="2343655"/>
          </a:xfrm>
          <a:prstGeom prst="rect">
            <a:avLst/>
          </a:prstGeom>
        </p:spPr>
        <p:txBody>
          <a:bodyPr wrap="square">
            <a:spAutoFit/>
          </a:bodyPr>
          <a:lstStyle/>
          <a:p>
            <a:pPr marL="457200" marR="0" lvl="0" indent="-457200" algn="l" defTabSz="914400" rtl="0" eaLnBrk="1" fontAlgn="auto" latinLnBrk="0" hangingPunct="1">
              <a:lnSpc>
                <a:spcPct val="150000"/>
              </a:lnSpc>
              <a:spcBef>
                <a:spcPts val="0"/>
              </a:spcBef>
              <a:spcAft>
                <a:spcPts val="0"/>
              </a:spcAft>
              <a:buClrTx/>
              <a:buSzTx/>
              <a:buFont typeface="+mj-lt"/>
              <a:buAutoNum type="arabicPeriod" startAt="17"/>
              <a:tabLst/>
              <a:defRPr/>
            </a:pPr>
            <a:r>
              <a:rPr kumimoji="0" lang="de-DE" sz="2000" b="0" i="0" u="none" strike="noStrike" kern="1200" cap="none" spc="0" normalizeH="0" baseline="0" noProof="0" dirty="0">
                <a:ln>
                  <a:noFill/>
                </a:ln>
                <a:solidFill>
                  <a:srgbClr val="000000"/>
                </a:solidFill>
                <a:effectLst/>
                <a:uLnTx/>
                <a:uFillTx/>
                <a:latin typeface="Arial"/>
                <a:ea typeface="+mn-ea"/>
                <a:cs typeface="+mn-cs"/>
              </a:rPr>
              <a:t>Kommunalisierung</a:t>
            </a:r>
            <a:r>
              <a:rPr lang="de-DE" sz="2000" dirty="0">
                <a:solidFill>
                  <a:srgbClr val="000000"/>
                </a:solidFill>
                <a:latin typeface="Arial"/>
              </a:rPr>
              <a:t> </a:t>
            </a:r>
            <a:r>
              <a:rPr kumimoji="0" lang="de-DE" sz="2000" b="0" i="0" u="none" strike="noStrike" kern="1200" cap="none" spc="0" normalizeH="0" baseline="0" noProof="0" dirty="0">
                <a:ln>
                  <a:noFill/>
                </a:ln>
                <a:solidFill>
                  <a:srgbClr val="000000"/>
                </a:solidFill>
                <a:effectLst/>
                <a:uLnTx/>
                <a:uFillTx/>
                <a:latin typeface="Arial"/>
                <a:ea typeface="+mn-ea"/>
                <a:cs typeface="+mn-cs"/>
              </a:rPr>
              <a:t>Gastgewerbegesetz </a:t>
            </a:r>
          </a:p>
          <a:p>
            <a:pPr marL="457200" marR="0" lvl="0" indent="-457200" algn="l" defTabSz="914400" rtl="0" eaLnBrk="1" fontAlgn="auto" latinLnBrk="0" hangingPunct="1">
              <a:lnSpc>
                <a:spcPct val="150000"/>
              </a:lnSpc>
              <a:spcBef>
                <a:spcPts val="0"/>
              </a:spcBef>
              <a:spcAft>
                <a:spcPts val="0"/>
              </a:spcAft>
              <a:buClrTx/>
              <a:buSzTx/>
              <a:buFont typeface="+mj-lt"/>
              <a:buAutoNum type="arabicPeriod" startAt="17"/>
              <a:tabLst/>
              <a:defRPr/>
            </a:pPr>
            <a:r>
              <a:rPr kumimoji="0" lang="de-DE" sz="2000" b="0" i="0" u="none" strike="noStrike" kern="1200" cap="none" spc="0" normalizeH="0" baseline="0" noProof="0" dirty="0">
                <a:ln>
                  <a:noFill/>
                </a:ln>
                <a:solidFill>
                  <a:srgbClr val="000000"/>
                </a:solidFill>
                <a:effectLst/>
                <a:uLnTx/>
                <a:uFillTx/>
                <a:latin typeface="Arial"/>
                <a:ea typeface="+mn-ea"/>
                <a:cs typeface="+mn-cs"/>
              </a:rPr>
              <a:t>Anpassung Lärmvorschriften </a:t>
            </a:r>
          </a:p>
          <a:p>
            <a:pPr marL="457200" marR="0" lvl="0" indent="-457200" algn="l" defTabSz="914400" rtl="0" eaLnBrk="1" fontAlgn="auto" latinLnBrk="0" hangingPunct="1">
              <a:lnSpc>
                <a:spcPct val="150000"/>
              </a:lnSpc>
              <a:spcBef>
                <a:spcPts val="0"/>
              </a:spcBef>
              <a:spcAft>
                <a:spcPts val="0"/>
              </a:spcAft>
              <a:buClrTx/>
              <a:buSzTx/>
              <a:buFont typeface="+mj-lt"/>
              <a:buAutoNum type="arabicPeriod" startAt="17"/>
              <a:tabLst/>
              <a:defRPr/>
            </a:pPr>
            <a:r>
              <a:rPr kumimoji="0" lang="de-DE" sz="2000" b="0" i="0" u="none" strike="noStrike" kern="1200" cap="none" spc="0" normalizeH="0" baseline="0" noProof="0" dirty="0">
                <a:ln>
                  <a:noFill/>
                </a:ln>
                <a:solidFill>
                  <a:srgbClr val="000000"/>
                </a:solidFill>
                <a:effectLst/>
                <a:uLnTx/>
                <a:uFillTx/>
                <a:latin typeface="Arial"/>
                <a:ea typeface="+mn-ea"/>
                <a:cs typeface="+mn-cs"/>
              </a:rPr>
              <a:t>Lärmprävention </a:t>
            </a:r>
          </a:p>
          <a:p>
            <a:pPr marL="457200" marR="0" lvl="0" indent="-457200" algn="l" defTabSz="914400" rtl="0" eaLnBrk="1" fontAlgn="auto" latinLnBrk="0" hangingPunct="1">
              <a:lnSpc>
                <a:spcPct val="150000"/>
              </a:lnSpc>
              <a:spcBef>
                <a:spcPts val="0"/>
              </a:spcBef>
              <a:spcAft>
                <a:spcPts val="0"/>
              </a:spcAft>
              <a:buClrTx/>
              <a:buSzTx/>
              <a:buFont typeface="+mj-lt"/>
              <a:buAutoNum type="arabicPeriod" startAt="17"/>
              <a:tabLst/>
              <a:defRPr/>
            </a:pPr>
            <a:r>
              <a:rPr kumimoji="0" lang="de-DE" sz="2000" b="0" i="0" u="none" strike="noStrike" kern="1200" cap="none" spc="0" normalizeH="0" baseline="0" noProof="0" dirty="0">
                <a:ln>
                  <a:noFill/>
                </a:ln>
                <a:solidFill>
                  <a:srgbClr val="000000"/>
                </a:solidFill>
                <a:effectLst/>
                <a:uLnTx/>
                <a:uFillTx/>
                <a:latin typeface="Arial"/>
                <a:ea typeface="+mn-ea"/>
                <a:cs typeface="+mn-cs"/>
              </a:rPr>
              <a:t>Sicherer Rückzugsraum </a:t>
            </a:r>
          </a:p>
          <a:p>
            <a:pPr marL="457200" marR="0" lvl="0" indent="-457200" algn="l" defTabSz="914400" rtl="0" eaLnBrk="1" fontAlgn="auto" latinLnBrk="0" hangingPunct="1">
              <a:lnSpc>
                <a:spcPct val="150000"/>
              </a:lnSpc>
              <a:spcBef>
                <a:spcPts val="0"/>
              </a:spcBef>
              <a:spcAft>
                <a:spcPts val="0"/>
              </a:spcAft>
              <a:buClrTx/>
              <a:buSzTx/>
              <a:buFont typeface="+mj-lt"/>
              <a:buAutoNum type="arabicPeriod" startAt="17"/>
              <a:tabLst/>
              <a:defRPr/>
            </a:pPr>
            <a:r>
              <a:rPr kumimoji="0" lang="de-DE" sz="2000" b="0" i="0" u="none" strike="noStrike" kern="1200" cap="none" spc="0" normalizeH="0" baseline="0" noProof="0" dirty="0">
                <a:ln>
                  <a:noFill/>
                </a:ln>
                <a:solidFill>
                  <a:srgbClr val="000000"/>
                </a:solidFill>
                <a:effectLst/>
                <a:uLnTx/>
                <a:uFillTx/>
                <a:latin typeface="Arial"/>
                <a:ea typeface="+mn-ea"/>
                <a:cs typeface="+mn-cs"/>
              </a:rPr>
              <a:t>Reduktion sexualisierter Gewalt </a:t>
            </a:r>
          </a:p>
        </p:txBody>
      </p:sp>
      <p:sp>
        <p:nvSpPr>
          <p:cNvPr id="6" name="Datumsplatzhalter 3"/>
          <p:cNvSpPr>
            <a:spLocks noGrp="1"/>
          </p:cNvSpPr>
          <p:nvPr>
            <p:ph type="dt" sz="half" idx="10"/>
          </p:nvPr>
        </p:nvSpPr>
        <p:spPr>
          <a:xfrm>
            <a:off x="6372200" y="6356350"/>
            <a:ext cx="1450504"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dirty="0">
                <a:ln>
                  <a:noFill/>
                </a:ln>
                <a:solidFill>
                  <a:srgbClr val="000000">
                    <a:tint val="75000"/>
                  </a:srgbClr>
                </a:solidFill>
                <a:effectLst/>
                <a:uLnTx/>
                <a:uFillTx/>
                <a:latin typeface="Arial"/>
                <a:ea typeface="+mn-ea"/>
                <a:cs typeface="+mn-cs"/>
              </a:rPr>
              <a:t>11. März 2024</a:t>
            </a:r>
            <a:endParaRPr kumimoji="0" lang="de-CH" sz="9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1167764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7</a:t>
            </a:fld>
            <a:endParaRPr lang="de-CH"/>
          </a:p>
        </p:txBody>
      </p:sp>
      <p:sp>
        <p:nvSpPr>
          <p:cNvPr id="3" name="Rechteck 2"/>
          <p:cNvSpPr/>
          <p:nvPr/>
        </p:nvSpPr>
        <p:spPr>
          <a:xfrm>
            <a:off x="837928" y="1628800"/>
            <a:ext cx="7848872" cy="4493025"/>
          </a:xfrm>
          <a:prstGeom prst="rect">
            <a:avLst/>
          </a:prstGeom>
        </p:spPr>
        <p:txBody>
          <a:bodyPr wrap="square">
            <a:spAutoFit/>
          </a:bodyPr>
          <a:lstStyle/>
          <a:p>
            <a:pPr lvl="0">
              <a:lnSpc>
                <a:spcPct val="150000"/>
              </a:lnSpc>
            </a:pPr>
            <a:r>
              <a:rPr lang="de-CH" sz="2400" b="1" dirty="0">
                <a:solidFill>
                  <a:schemeClr val="bg1">
                    <a:lumMod val="65000"/>
                  </a:schemeClr>
                </a:solidFill>
              </a:rPr>
              <a:t>Massnahme 1: Ausweitung des Security-Konzepts</a:t>
            </a:r>
          </a:p>
          <a:p>
            <a:pPr>
              <a:lnSpc>
                <a:spcPts val="3800"/>
              </a:lnSpc>
            </a:pPr>
            <a:r>
              <a:rPr lang="de-DE" sz="2400" dirty="0"/>
              <a:t>Im Security-Konzept werden </a:t>
            </a:r>
            <a:r>
              <a:rPr lang="de-DE" sz="2400" dirty="0" err="1"/>
              <a:t>Sicherheitsmassnahmen</a:t>
            </a:r>
            <a:r>
              <a:rPr lang="de-DE" sz="2400" dirty="0"/>
              <a:t> wie Fluchtwege, Löscheinrichtungen oder das Vorgehen im Ereignisfall festgehalten, aber auch die </a:t>
            </a:r>
            <a:r>
              <a:rPr lang="de-DE" sz="2400" dirty="0" err="1"/>
              <a:t>Massnahmen</a:t>
            </a:r>
            <a:r>
              <a:rPr lang="de-DE" sz="2400" dirty="0"/>
              <a:t> zur Verminderung von </a:t>
            </a:r>
            <a:r>
              <a:rPr lang="de-DE" sz="2400" dirty="0" err="1"/>
              <a:t>Aussenlärm</a:t>
            </a:r>
            <a:r>
              <a:rPr lang="de-DE" sz="2400" dirty="0"/>
              <a:t>, das Installieren eines Ereignistelefon sowie die Teilnahme an Round-Table-Gesprächen. </a:t>
            </a:r>
          </a:p>
          <a:p>
            <a:pPr>
              <a:lnSpc>
                <a:spcPts val="3800"/>
              </a:lnSpc>
            </a:pPr>
            <a:r>
              <a:rPr lang="de-DE" sz="2400" dirty="0"/>
              <a:t>Alle Betriebe mit Überzeitbewilligung in der Stadt Bern müssen unterdessen ein solche Konzept vorweisen.</a:t>
            </a:r>
            <a:endParaRPr lang="de-CH" sz="2400" dirty="0">
              <a:solidFill>
                <a:srgbClr val="FF0000"/>
              </a:solidFill>
            </a:endParaRPr>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2453415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8</a:t>
            </a:fld>
            <a:endParaRPr lang="de-CH"/>
          </a:p>
        </p:txBody>
      </p:sp>
      <p:sp>
        <p:nvSpPr>
          <p:cNvPr id="3" name="Rechteck 2"/>
          <p:cNvSpPr/>
          <p:nvPr/>
        </p:nvSpPr>
        <p:spPr>
          <a:xfrm>
            <a:off x="837928" y="1628800"/>
            <a:ext cx="7848872" cy="3518399"/>
          </a:xfrm>
          <a:prstGeom prst="rect">
            <a:avLst/>
          </a:prstGeom>
        </p:spPr>
        <p:txBody>
          <a:bodyPr wrap="square">
            <a:spAutoFit/>
          </a:bodyPr>
          <a:lstStyle/>
          <a:p>
            <a:pPr lvl="0">
              <a:lnSpc>
                <a:spcPct val="150000"/>
              </a:lnSpc>
            </a:pPr>
            <a:r>
              <a:rPr lang="de-CH" sz="2400" b="1" dirty="0">
                <a:solidFill>
                  <a:schemeClr val="bg1">
                    <a:lumMod val="65000"/>
                  </a:schemeClr>
                </a:solidFill>
              </a:rPr>
              <a:t>Massnahme 1: Ausweitung des Security-Konzepts</a:t>
            </a:r>
          </a:p>
          <a:p>
            <a:pPr>
              <a:lnSpc>
                <a:spcPts val="3800"/>
              </a:lnSpc>
            </a:pPr>
            <a:r>
              <a:rPr lang="de-DE" sz="2400" b="1" dirty="0">
                <a:solidFill>
                  <a:schemeClr val="accent1"/>
                </a:solidFill>
              </a:rPr>
              <a:t>Ziel</a:t>
            </a:r>
            <a:r>
              <a:rPr lang="de-DE" sz="2400" dirty="0"/>
              <a:t> ist, das Verantwortungsbewusstsein der Klubbetreibenden für die Sicherheit, Sauberkeit und Ruhe rund um ihr Lokal zu erhöhen und Lärm, Littering und Vandalismus zu vermindern, die gute Zusammenarbeit mit den Klubs zu fördern und alle Klubs gleich zu behandeln. </a:t>
            </a:r>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3963498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8124EE6-7D8D-4FCD-843E-ADAC82A34A28}" type="slidenum">
              <a:rPr lang="de-CH" smtClean="0"/>
              <a:t>9</a:t>
            </a:fld>
            <a:endParaRPr lang="de-CH"/>
          </a:p>
        </p:txBody>
      </p:sp>
      <p:sp>
        <p:nvSpPr>
          <p:cNvPr id="3" name="Rechteck 2"/>
          <p:cNvSpPr/>
          <p:nvPr/>
        </p:nvSpPr>
        <p:spPr>
          <a:xfrm>
            <a:off x="971600" y="1556792"/>
            <a:ext cx="7848872" cy="5009833"/>
          </a:xfrm>
          <a:prstGeom prst="rect">
            <a:avLst/>
          </a:prstGeom>
        </p:spPr>
        <p:txBody>
          <a:bodyPr wrap="square">
            <a:spAutoFit/>
          </a:bodyPr>
          <a:lstStyle/>
          <a:p>
            <a:pPr lvl="0">
              <a:lnSpc>
                <a:spcPct val="150000"/>
              </a:lnSpc>
            </a:pPr>
            <a:r>
              <a:rPr lang="de-CH" sz="2400" b="1" dirty="0">
                <a:solidFill>
                  <a:schemeClr val="bg1">
                    <a:lumMod val="65000"/>
                  </a:schemeClr>
                </a:solidFill>
              </a:rPr>
              <a:t>Massnahme 2: Vermittlung Nachtleben </a:t>
            </a:r>
          </a:p>
          <a:p>
            <a:pPr lvl="0">
              <a:lnSpc>
                <a:spcPct val="150000"/>
              </a:lnSpc>
            </a:pPr>
            <a:r>
              <a:rPr lang="de-CH" sz="2400" spc="40" dirty="0">
                <a:effectLst/>
                <a:latin typeface="Arial" panose="020B0604020202020204" pitchFamily="34" charset="0"/>
                <a:ea typeface="Times New Roman" panose="02020603050405020304" pitchFamily="18" charset="0"/>
                <a:cs typeface="Times New Roman" panose="02020603050405020304" pitchFamily="18" charset="0"/>
              </a:rPr>
              <a:t>Bis Ende 2023 war für die Vermittlung bei Lärmproblemen im Nachtleben die Vermittlungsstelle Nachtleben zuständig. Neu ist </a:t>
            </a:r>
            <a:r>
              <a:rPr lang="de-CH" sz="2400" spc="40" dirty="0">
                <a:latin typeface="Arial" panose="020B0604020202020204" pitchFamily="34" charset="0"/>
                <a:ea typeface="Times New Roman" panose="02020603050405020304" pitchFamily="18" charset="0"/>
                <a:cs typeface="Times New Roman" panose="02020603050405020304" pitchFamily="18" charset="0"/>
              </a:rPr>
              <a:t>d</a:t>
            </a:r>
            <a:r>
              <a:rPr lang="de-CH" sz="2400" spc="40" dirty="0">
                <a:effectLst/>
                <a:latin typeface="Arial" panose="020B0604020202020204" pitchFamily="34" charset="0"/>
                <a:ea typeface="Times New Roman" panose="02020603050405020304" pitchFamily="18" charset="0"/>
                <a:cs typeface="Times New Roman" panose="02020603050405020304" pitchFamily="18" charset="0"/>
              </a:rPr>
              <a:t>as Team Dialog und Vollzug des Polizeiinspektorats erste Anlaufstelle für die Bevölkerung bzw. die Anwohnenden im Bereich Lärmproblematik </a:t>
            </a:r>
            <a:r>
              <a:rPr lang="de-CH" sz="2400" spc="40" dirty="0">
                <a:latin typeface="Arial" panose="020B0604020202020204" pitchFamily="34" charset="0"/>
                <a:ea typeface="Times New Roman" panose="02020603050405020304" pitchFamily="18" charset="0"/>
                <a:cs typeface="Times New Roman" panose="02020603050405020304" pitchFamily="18" charset="0"/>
              </a:rPr>
              <a:t>von</a:t>
            </a:r>
            <a:r>
              <a:rPr lang="de-CH" sz="2400" spc="40" dirty="0">
                <a:effectLst/>
                <a:latin typeface="Arial" panose="020B0604020202020204" pitchFamily="34" charset="0"/>
                <a:ea typeface="Times New Roman" panose="02020603050405020304" pitchFamily="18" charset="0"/>
                <a:cs typeface="Times New Roman" panose="02020603050405020304" pitchFamily="18" charset="0"/>
              </a:rPr>
              <a:t> Gastro- und Kulturbetrieben sowie von Veranstaltungen. </a:t>
            </a:r>
          </a:p>
          <a:p>
            <a:pPr lvl="0">
              <a:lnSpc>
                <a:spcPct val="150000"/>
              </a:lnSpc>
            </a:pPr>
            <a:endParaRPr lang="de-CH" sz="2400" b="1" dirty="0">
              <a:solidFill>
                <a:schemeClr val="bg1">
                  <a:lumMod val="65000"/>
                </a:schemeClr>
              </a:solidFill>
            </a:endParaRPr>
          </a:p>
        </p:txBody>
      </p:sp>
      <p:sp>
        <p:nvSpPr>
          <p:cNvPr id="6" name="Datumsplatzhalter 3"/>
          <p:cNvSpPr>
            <a:spLocks noGrp="1"/>
          </p:cNvSpPr>
          <p:nvPr>
            <p:ph type="dt" sz="half" idx="10"/>
          </p:nvPr>
        </p:nvSpPr>
        <p:spPr>
          <a:xfrm>
            <a:off x="6372200" y="6356350"/>
            <a:ext cx="1450504" cy="365125"/>
          </a:xfrm>
        </p:spPr>
        <p:txBody>
          <a:bodyPr/>
          <a:lstStyle/>
          <a:p>
            <a:r>
              <a:rPr lang="de-DE"/>
              <a:t>11. März 2024</a:t>
            </a:r>
            <a:endParaRPr lang="de-CH" dirty="0"/>
          </a:p>
        </p:txBody>
      </p:sp>
    </p:spTree>
    <p:extLst>
      <p:ext uri="{BB962C8B-B14F-4D97-AF65-F5344CB8AC3E}">
        <p14:creationId xmlns:p14="http://schemas.microsoft.com/office/powerpoint/2010/main" val="2302222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tadt Bern">
  <a:themeElements>
    <a:clrScheme name="Stadt Bern">
      <a:dk1>
        <a:srgbClr val="000000"/>
      </a:dk1>
      <a:lt1>
        <a:srgbClr val="FFFFFF"/>
      </a:lt1>
      <a:dk2>
        <a:srgbClr val="87888A"/>
      </a:dk2>
      <a:lt2>
        <a:srgbClr val="FFFFFF"/>
      </a:lt2>
      <a:accent1>
        <a:srgbClr val="D50029"/>
      </a:accent1>
      <a:accent2>
        <a:srgbClr val="87888A"/>
      </a:accent2>
      <a:accent3>
        <a:srgbClr val="A3617F"/>
      </a:accent3>
      <a:accent4>
        <a:srgbClr val="A42E37"/>
      </a:accent4>
      <a:accent5>
        <a:srgbClr val="6C8295"/>
      </a:accent5>
      <a:accent6>
        <a:srgbClr val="B18DBA"/>
      </a:accent6>
      <a:hlink>
        <a:srgbClr val="000000"/>
      </a:hlink>
      <a:folHlink>
        <a:srgbClr val="000000"/>
      </a:folHlink>
    </a:clrScheme>
    <a:fontScheme name="Stadt Ber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c45dfc26-edbc-44f1-bd07-a2e94e5890ce}" enabled="1" method="Standard" siteId="{815d4e96-e3a0-41eb-9183-2fea315f3277}" removed="0"/>
</clbl:labelList>
</file>

<file path=docProps/app.xml><?xml version="1.0" encoding="utf-8"?>
<Properties xmlns="http://schemas.openxmlformats.org/officeDocument/2006/extended-properties" xmlns:vt="http://schemas.openxmlformats.org/officeDocument/2006/docPropsVTypes">
  <Template/>
  <TotalTime>0</TotalTime>
  <Words>2640</Words>
  <Application>Microsoft Office PowerPoint</Application>
  <PresentationFormat>Bildschirmpräsentation (4:3)</PresentationFormat>
  <Paragraphs>255</Paragraphs>
  <Slides>49</Slides>
  <Notes>8</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49</vt:i4>
      </vt:variant>
    </vt:vector>
  </HeadingPairs>
  <TitlesOfParts>
    <vt:vector size="53" baseType="lpstr">
      <vt:lpstr>Arial</vt:lpstr>
      <vt:lpstr>Calibri</vt:lpstr>
      <vt:lpstr>Symbol</vt:lpstr>
      <vt:lpstr>Stadt Bern</vt:lpstr>
      <vt:lpstr>Konzept Nachtleben Bern</vt:lpstr>
      <vt:lpstr>Ziele</vt:lpstr>
      <vt:lpstr>Ziele</vt:lpstr>
      <vt:lpstr>Massnahmen</vt:lpstr>
      <vt:lpstr>Massnahmen</vt:lpstr>
      <vt:lpstr>Massnahmen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Abgeschriebene Massnahmen</vt:lpstr>
      <vt:lpstr>Fragen</vt:lpstr>
      <vt:lpstr>Vielen Dank für Ihre Aufmerksamkeit!</vt:lpstr>
    </vt:vector>
  </TitlesOfParts>
  <Company>Stadtverwaltung Bern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Freiburghaus Romy, GuB INF</dc:creator>
  <cp:lastModifiedBy>Walther Stefan, SUE PI</cp:lastModifiedBy>
  <cp:revision>109</cp:revision>
  <cp:lastPrinted>2012-03-01T10:32:08Z</cp:lastPrinted>
  <dcterms:created xsi:type="dcterms:W3CDTF">2012-02-21T14:52:58Z</dcterms:created>
  <dcterms:modified xsi:type="dcterms:W3CDTF">2024-02-28T09:00:22Z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