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42"/>
  </p:notesMasterIdLst>
  <p:handoutMasterIdLst>
    <p:handoutMasterId r:id="rId43"/>
  </p:handoutMasterIdLst>
  <p:sldIdLst>
    <p:sldId id="256" r:id="rId3"/>
    <p:sldId id="258" r:id="rId4"/>
    <p:sldId id="257" r:id="rId5"/>
    <p:sldId id="351" r:id="rId6"/>
    <p:sldId id="350" r:id="rId7"/>
    <p:sldId id="259" r:id="rId8"/>
    <p:sldId id="352" r:id="rId9"/>
    <p:sldId id="354" r:id="rId10"/>
    <p:sldId id="355" r:id="rId11"/>
    <p:sldId id="356" r:id="rId12"/>
    <p:sldId id="377" r:id="rId13"/>
    <p:sldId id="357" r:id="rId14"/>
    <p:sldId id="381" r:id="rId15"/>
    <p:sldId id="358" r:id="rId16"/>
    <p:sldId id="359" r:id="rId17"/>
    <p:sldId id="306" r:id="rId18"/>
    <p:sldId id="399" r:id="rId19"/>
    <p:sldId id="309" r:id="rId20"/>
    <p:sldId id="400" r:id="rId21"/>
    <p:sldId id="361" r:id="rId22"/>
    <p:sldId id="401" r:id="rId23"/>
    <p:sldId id="362" r:id="rId24"/>
    <p:sldId id="366" r:id="rId25"/>
    <p:sldId id="402" r:id="rId26"/>
    <p:sldId id="403" r:id="rId27"/>
    <p:sldId id="404" r:id="rId28"/>
    <p:sldId id="409" r:id="rId29"/>
    <p:sldId id="414" r:id="rId30"/>
    <p:sldId id="367" r:id="rId31"/>
    <p:sldId id="410" r:id="rId32"/>
    <p:sldId id="411" r:id="rId33"/>
    <p:sldId id="412" r:id="rId34"/>
    <p:sldId id="311" r:id="rId35"/>
    <p:sldId id="405" r:id="rId36"/>
    <p:sldId id="407" r:id="rId37"/>
    <p:sldId id="408" r:id="rId38"/>
    <p:sldId id="373" r:id="rId39"/>
    <p:sldId id="413" r:id="rId40"/>
    <p:sldId id="340" r:id="rId41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 Beka" initials="TB" lastIdx="1" clrIdx="0">
    <p:extLst>
      <p:ext uri="{19B8F6BF-5375-455C-9EA6-DF929625EA0E}">
        <p15:presenceInfo xmlns:p15="http://schemas.microsoft.com/office/powerpoint/2012/main" userId="2ec5089a2567242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0667" autoAdjust="0"/>
    <p:restoredTop sz="81889" autoAdjust="0"/>
  </p:normalViewPr>
  <p:slideViewPr>
    <p:cSldViewPr>
      <p:cViewPr varScale="1">
        <p:scale>
          <a:sx n="128" d="100"/>
          <a:sy n="128" d="100"/>
        </p:scale>
        <p:origin x="1020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1" d="100"/>
          <a:sy n="111" d="100"/>
        </p:scale>
        <p:origin x="4134" y="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chi%20Tschannen\Documents\task%20line%20tschannen\SKAL_Club_Bern\Pr&#228;senzlisten_SKAL-Lunchs\Statistik%20Anzahl%20Teilnehmer%20SKAL-Even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CH"/>
              <a:t>SKAL</a:t>
            </a:r>
            <a:r>
              <a:rPr lang="de-CH" baseline="0"/>
              <a:t> BERN: Total Teilnehmer pro Event-Jahr</a:t>
            </a:r>
            <a:endParaRPr lang="de-CH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6.5597780249599683E-2"/>
          <c:w val="0.9305890364081949"/>
          <c:h val="0.8158624646852861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75B-4FB4-8C52-B3EC2F62EEF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75B-4FB4-8C52-B3EC2F62EEF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Tabelle1!$A$4:$A$27</c:f>
              <c:numCache>
                <c:formatCode>General</c:formatCode>
                <c:ptCount val="24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  <c:pt idx="3">
                  <c:v>2020</c:v>
                </c:pt>
                <c:pt idx="4">
                  <c:v>2019</c:v>
                </c:pt>
                <c:pt idx="5">
                  <c:v>2018</c:v>
                </c:pt>
                <c:pt idx="6">
                  <c:v>2017</c:v>
                </c:pt>
                <c:pt idx="7">
                  <c:v>2016</c:v>
                </c:pt>
                <c:pt idx="8">
                  <c:v>2015</c:v>
                </c:pt>
                <c:pt idx="9">
                  <c:v>2014</c:v>
                </c:pt>
                <c:pt idx="10">
                  <c:v>2013</c:v>
                </c:pt>
                <c:pt idx="11">
                  <c:v>2012</c:v>
                </c:pt>
                <c:pt idx="12">
                  <c:v>2011</c:v>
                </c:pt>
                <c:pt idx="13">
                  <c:v>2010</c:v>
                </c:pt>
                <c:pt idx="14">
                  <c:v>2009</c:v>
                </c:pt>
                <c:pt idx="15">
                  <c:v>2008</c:v>
                </c:pt>
                <c:pt idx="16">
                  <c:v>2007</c:v>
                </c:pt>
                <c:pt idx="17">
                  <c:v>2006</c:v>
                </c:pt>
                <c:pt idx="18">
                  <c:v>2005</c:v>
                </c:pt>
                <c:pt idx="19">
                  <c:v>2004</c:v>
                </c:pt>
                <c:pt idx="20">
                  <c:v>2003</c:v>
                </c:pt>
                <c:pt idx="21">
                  <c:v>2002</c:v>
                </c:pt>
                <c:pt idx="22">
                  <c:v>2001</c:v>
                </c:pt>
                <c:pt idx="23">
                  <c:v>2000</c:v>
                </c:pt>
              </c:numCache>
            </c:numRef>
          </c:cat>
          <c:val>
            <c:numRef>
              <c:f>Tabelle1!$B$4:$B$27</c:f>
              <c:numCache>
                <c:formatCode>General</c:formatCode>
                <c:ptCount val="24"/>
                <c:pt idx="0">
                  <c:v>436</c:v>
                </c:pt>
                <c:pt idx="1">
                  <c:v>371</c:v>
                </c:pt>
                <c:pt idx="2">
                  <c:v>310</c:v>
                </c:pt>
                <c:pt idx="3">
                  <c:v>171</c:v>
                </c:pt>
                <c:pt idx="4">
                  <c:v>506</c:v>
                </c:pt>
                <c:pt idx="5">
                  <c:v>495</c:v>
                </c:pt>
                <c:pt idx="6">
                  <c:v>488</c:v>
                </c:pt>
                <c:pt idx="7">
                  <c:v>438</c:v>
                </c:pt>
                <c:pt idx="8">
                  <c:v>477</c:v>
                </c:pt>
                <c:pt idx="9">
                  <c:v>524</c:v>
                </c:pt>
                <c:pt idx="10">
                  <c:v>558</c:v>
                </c:pt>
                <c:pt idx="11">
                  <c:v>543</c:v>
                </c:pt>
                <c:pt idx="12">
                  <c:v>550</c:v>
                </c:pt>
                <c:pt idx="13">
                  <c:v>508</c:v>
                </c:pt>
                <c:pt idx="14">
                  <c:v>534</c:v>
                </c:pt>
                <c:pt idx="15">
                  <c:v>512</c:v>
                </c:pt>
                <c:pt idx="16">
                  <c:v>559</c:v>
                </c:pt>
                <c:pt idx="17">
                  <c:v>581</c:v>
                </c:pt>
                <c:pt idx="18">
                  <c:v>568</c:v>
                </c:pt>
                <c:pt idx="19">
                  <c:v>592</c:v>
                </c:pt>
                <c:pt idx="20">
                  <c:v>557</c:v>
                </c:pt>
                <c:pt idx="21">
                  <c:v>502</c:v>
                </c:pt>
                <c:pt idx="22">
                  <c:v>561</c:v>
                </c:pt>
                <c:pt idx="23">
                  <c:v>488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5B-4FB4-8C52-B3EC2F62EE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44650952"/>
        <c:axId val="744642312"/>
      </c:barChart>
      <c:catAx>
        <c:axId val="744650952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44642312"/>
        <c:crosses val="autoZero"/>
        <c:auto val="1"/>
        <c:lblAlgn val="ctr"/>
        <c:lblOffset val="100"/>
        <c:noMultiLvlLbl val="0"/>
      </c:catAx>
      <c:valAx>
        <c:axId val="744642312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44650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6332"/>
          </a:xfrm>
          <a:prstGeom prst="rect">
            <a:avLst/>
          </a:prstGeom>
        </p:spPr>
        <p:txBody>
          <a:bodyPr vert="horz" lIns="95552" tIns="47776" rIns="95552" bIns="47776" rtlCol="0"/>
          <a:lstStyle>
            <a:lvl1pPr algn="l">
              <a:defRPr sz="13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5" y="2"/>
            <a:ext cx="2945659" cy="496332"/>
          </a:xfrm>
          <a:prstGeom prst="rect">
            <a:avLst/>
          </a:prstGeom>
        </p:spPr>
        <p:txBody>
          <a:bodyPr vert="horz" lIns="95552" tIns="47776" rIns="95552" bIns="47776" rtlCol="0"/>
          <a:lstStyle>
            <a:lvl1pPr algn="r">
              <a:defRPr sz="1300"/>
            </a:lvl1pPr>
          </a:lstStyle>
          <a:p>
            <a:fld id="{9A0B1C52-1F50-4D52-AAB3-DE411E7690AD}" type="datetimeFigureOut">
              <a:rPr lang="de-CH" smtClean="0"/>
              <a:t>13.02.2024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5552" tIns="47776" rIns="95552" bIns="47776" rtlCol="0" anchor="b"/>
          <a:lstStyle>
            <a:lvl1pPr algn="l">
              <a:defRPr sz="13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5552" tIns="47776" rIns="95552" bIns="47776" rtlCol="0" anchor="b"/>
          <a:lstStyle>
            <a:lvl1pPr algn="r">
              <a:defRPr sz="1300"/>
            </a:lvl1pPr>
          </a:lstStyle>
          <a:p>
            <a:fld id="{BA1CD479-921C-4366-82D3-3AFE306F0A0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036728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6332"/>
          </a:xfrm>
          <a:prstGeom prst="rect">
            <a:avLst/>
          </a:prstGeom>
        </p:spPr>
        <p:txBody>
          <a:bodyPr vert="horz" lIns="95552" tIns="47776" rIns="95552" bIns="47776" rtlCol="0"/>
          <a:lstStyle>
            <a:lvl1pPr algn="l">
              <a:defRPr sz="13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59" cy="496332"/>
          </a:xfrm>
          <a:prstGeom prst="rect">
            <a:avLst/>
          </a:prstGeom>
        </p:spPr>
        <p:txBody>
          <a:bodyPr vert="horz" lIns="95552" tIns="47776" rIns="95552" bIns="47776" rtlCol="0"/>
          <a:lstStyle>
            <a:lvl1pPr algn="r">
              <a:defRPr sz="1300"/>
            </a:lvl1pPr>
          </a:lstStyle>
          <a:p>
            <a:fld id="{9C122ED5-A13D-43C2-8148-EFBA34771476}" type="datetimeFigureOut">
              <a:rPr lang="de-CH" smtClean="0"/>
              <a:t>13.02.2024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2" tIns="47776" rIns="95552" bIns="47776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5552" tIns="47776" rIns="95552" bIns="47776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5552" tIns="47776" rIns="95552" bIns="47776" rtlCol="0" anchor="b"/>
          <a:lstStyle>
            <a:lvl1pPr algn="l">
              <a:defRPr sz="13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5552" tIns="47776" rIns="95552" bIns="47776" rtlCol="0" anchor="b"/>
          <a:lstStyle>
            <a:lvl1pPr algn="r">
              <a:defRPr sz="1300"/>
            </a:lvl1pPr>
          </a:lstStyle>
          <a:p>
            <a:fld id="{B2E37C7E-BAD1-44BF-9D85-5D5BBB7F0E0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783586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37C7E-BAD1-44BF-9D85-5D5BBB7F0E0E}" type="slidenum">
              <a:rPr lang="de-CH" smtClean="0"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728756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160" indent="-179160">
              <a:buFont typeface="Wingdings"/>
              <a:buChar char="Ø"/>
            </a:pPr>
            <a:r>
              <a:rPr lang="de-CH" sz="2300" dirty="0">
                <a:latin typeface="Century Gothic" panose="020B0502020202020204" pitchFamily="34" charset="0"/>
              </a:rPr>
              <a:t>Der Vorstand beantragt, die MG-Gebühr wie bisher zu belassen.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37C7E-BAD1-44BF-9D85-5D5BBB7F0E0E}" type="slidenum">
              <a:rPr lang="de-CH" smtClean="0"/>
              <a:t>10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488815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160" indent="-179160">
              <a:buFont typeface="Wingdings"/>
              <a:buChar char="Ø"/>
            </a:pPr>
            <a:r>
              <a:rPr lang="de-CH" sz="2300" dirty="0">
                <a:latin typeface="Century Gothic" panose="020B0502020202020204" pitchFamily="34" charset="0"/>
              </a:rPr>
              <a:t>Der Vorstand beantragt, die MG-Gebühr wie bisher zu belassen.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37C7E-BAD1-44BF-9D85-5D5BBB7F0E0E}" type="slidenum">
              <a:rPr lang="de-CH" smtClean="0"/>
              <a:t>11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47079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160" indent="-179160">
              <a:buFont typeface="Wingdings"/>
              <a:buChar char="Ø"/>
            </a:pPr>
            <a:endParaRPr lang="de-CH" sz="2300" dirty="0">
              <a:latin typeface="Century Gothic" panose="020B0502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37C7E-BAD1-44BF-9D85-5D5BBB7F0E0E}" type="slidenum">
              <a:rPr lang="de-CH" smtClean="0"/>
              <a:t>12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466569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160" indent="-179160">
              <a:buFont typeface="Wingdings"/>
              <a:buChar char="Ø"/>
            </a:pPr>
            <a:endParaRPr lang="de-CH" sz="2300" dirty="0">
              <a:latin typeface="Century Gothic" panose="020B0502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37C7E-BAD1-44BF-9D85-5D5BBB7F0E0E}" type="slidenum">
              <a:rPr lang="de-CH" smtClean="0"/>
              <a:t>13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354658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160" indent="-179160" defTabSz="914326">
              <a:buFont typeface="Wingdings"/>
              <a:buChar char="Ø"/>
            </a:pPr>
            <a:r>
              <a:rPr lang="de-CH" sz="2300">
                <a:latin typeface="Century Gothic" panose="020B0502020202020204" pitchFamily="34" charset="0"/>
              </a:rPr>
              <a:t>&gt; Hannes Imboden oder Thomas Baumann? </a:t>
            </a:r>
          </a:p>
          <a:p>
            <a:pPr marL="179160" indent="-179160">
              <a:buFont typeface="Wingdings"/>
              <a:buChar char="Ø"/>
            </a:pPr>
            <a:endParaRPr lang="de-CH" sz="2300" dirty="0">
              <a:latin typeface="Century Gothic" panose="020B0502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37C7E-BAD1-44BF-9D85-5D5BBB7F0E0E}" type="slidenum">
              <a:rPr lang="de-CH" smtClean="0"/>
              <a:t>14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00656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sz="2300">
                <a:latin typeface="Century Gothic" panose="020B0502020202020204" pitchFamily="34" charset="0"/>
              </a:rPr>
              <a:t>&gt; Hannes Imboden oder Thomas Baumann? </a:t>
            </a:r>
            <a:endParaRPr lang="de-CH" sz="2300" dirty="0">
              <a:latin typeface="Century Gothic" panose="020B0502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37C7E-BAD1-44BF-9D85-5D5BBB7F0E0E}" type="slidenum">
              <a:rPr lang="de-CH" smtClean="0"/>
              <a:t>15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824115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sz="1500">
                <a:latin typeface="Century Gothic" panose="020B0502020202020204" pitchFamily="34" charset="0"/>
              </a:rPr>
              <a:t>Austritt aus dem Vorstand. Beide bleiben als Mitglied im Club!</a:t>
            </a:r>
            <a:endParaRPr lang="de-CH" sz="1500" dirty="0">
              <a:latin typeface="Century Gothic" panose="020B0502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37C7E-BAD1-44BF-9D85-5D5BBB7F0E0E}" type="slidenum">
              <a:rPr lang="de-CH" smtClean="0"/>
              <a:t>16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160771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sz="1500" dirty="0">
              <a:latin typeface="Century Gothic" panose="020B0502020202020204" pitchFamily="34" charset="0"/>
            </a:endParaRPr>
          </a:p>
          <a:p>
            <a:r>
              <a:rPr lang="de-CH" sz="1500" dirty="0">
                <a:latin typeface="Century Gothic" panose="020B0502020202020204" pitchFamily="34" charset="0"/>
              </a:rPr>
              <a:t>Ergänzungswahl für </a:t>
            </a:r>
            <a:r>
              <a:rPr lang="de-CH" sz="1500">
                <a:latin typeface="Century Gothic" panose="020B0502020202020204" pitchFamily="34" charset="0"/>
              </a:rPr>
              <a:t>1 Jahr</a:t>
            </a:r>
          </a:p>
          <a:p>
            <a:endParaRPr lang="de-CH" sz="1500">
              <a:latin typeface="Century Gothic" panose="020B0502020202020204" pitchFamily="34" charset="0"/>
            </a:endParaRPr>
          </a:p>
          <a:p>
            <a:r>
              <a:rPr lang="de-CH" sz="1500">
                <a:latin typeface="Century Gothic" panose="020B0502020202020204" pitchFamily="34" charset="0"/>
              </a:rPr>
              <a:t>&gt; Gesamterneuerungswahlen an der MV 2025</a:t>
            </a:r>
            <a:endParaRPr lang="de-CH" sz="1500" dirty="0">
              <a:latin typeface="Century Gothic" panose="020B0502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37C7E-BAD1-44BF-9D85-5D5BBB7F0E0E}" type="slidenum">
              <a:rPr lang="de-CH" smtClean="0"/>
              <a:t>17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857381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sz="1500">
                <a:latin typeface="Century Gothic" panose="020B0502020202020204" pitchFamily="34" charset="0"/>
              </a:rPr>
              <a:t>Der Vorstand konstituiert sich selbst. </a:t>
            </a:r>
            <a:endParaRPr lang="de-CH" sz="1500" dirty="0">
              <a:latin typeface="Century Gothic" panose="020B0502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37C7E-BAD1-44BF-9D85-5D5BBB7F0E0E}" type="slidenum">
              <a:rPr lang="de-CH" smtClean="0"/>
              <a:t>18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729302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sz="1500">
                <a:latin typeface="Century Gothic" panose="020B0502020202020204" pitchFamily="34" charset="0"/>
              </a:rPr>
              <a:t>Bea Imboden ist nicht im Vorstand. </a:t>
            </a:r>
            <a:endParaRPr lang="de-CH" sz="1500" dirty="0">
              <a:latin typeface="Century Gothic" panose="020B0502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37C7E-BAD1-44BF-9D85-5D5BBB7F0E0E}" type="slidenum">
              <a:rPr lang="de-CH" smtClean="0"/>
              <a:t>19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45539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de-CH" sz="1600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endParaRPr lang="de-CH" sz="1500" dirty="0">
              <a:latin typeface="Century Gothic" panose="020B0502020202020204" pitchFamily="34" charset="0"/>
            </a:endParaRPr>
          </a:p>
          <a:p>
            <a:endParaRPr lang="de-CH" sz="2300" dirty="0">
              <a:latin typeface="Century Gothic" panose="020B0502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37C7E-BAD1-44BF-9D85-5D5BBB7F0E0E}" type="slidenum">
              <a:rPr lang="de-CH" smtClean="0"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092862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sz="1500" dirty="0">
              <a:latin typeface="Century Gothic" panose="020B0502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37C7E-BAD1-44BF-9D85-5D5BBB7F0E0E}" type="slidenum">
              <a:rPr lang="de-CH" smtClean="0"/>
              <a:t>20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486693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sz="1500" dirty="0">
                <a:latin typeface="Century Gothic" panose="020B0502020202020204" pitchFamily="34" charset="0"/>
              </a:rPr>
              <a:t>Trauerminute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37C7E-BAD1-44BF-9D85-5D5BBB7F0E0E}" type="slidenum">
              <a:rPr lang="de-CH" smtClean="0"/>
              <a:t>21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965983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sz="1500" dirty="0">
              <a:latin typeface="Century Gothic" panose="020B0502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37C7E-BAD1-44BF-9D85-5D5BBB7F0E0E}" type="slidenum">
              <a:rPr lang="de-CH" smtClean="0"/>
              <a:t>22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733250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sz="1500" dirty="0">
              <a:latin typeface="Century Gothic" panose="020B0502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37C7E-BAD1-44BF-9D85-5D5BBB7F0E0E}" type="slidenum">
              <a:rPr lang="de-CH" smtClean="0"/>
              <a:t>23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846229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sz="1500" dirty="0">
              <a:latin typeface="Century Gothic" panose="020B0502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37C7E-BAD1-44BF-9D85-5D5BBB7F0E0E}" type="slidenum">
              <a:rPr lang="de-CH" smtClean="0"/>
              <a:t>24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430559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sz="1500" dirty="0">
              <a:latin typeface="Century Gothic" panose="020B0502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37C7E-BAD1-44BF-9D85-5D5BBB7F0E0E}" type="slidenum">
              <a:rPr lang="de-CH" smtClean="0"/>
              <a:t>25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139524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sz="1500" dirty="0">
              <a:latin typeface="Century Gothic" panose="020B0502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37C7E-BAD1-44BF-9D85-5D5BBB7F0E0E}" type="slidenum">
              <a:rPr lang="de-CH" smtClean="0"/>
              <a:t>26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597829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sz="1500" dirty="0">
              <a:latin typeface="Century Gothic" panose="020B0502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37C7E-BAD1-44BF-9D85-5D5BBB7F0E0E}" type="slidenum">
              <a:rPr lang="de-CH" smtClean="0"/>
              <a:t>27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854840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B2B41C-FDE0-2100-70D8-F93720EF3C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B91DC655-FCEB-CAB9-7633-BAD429DEF5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DD58F8A6-8799-4F77-E13A-A4C5852AE3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sz="1500">
                <a:latin typeface="Century Gothic" panose="020B0502020202020204" pitchFamily="34" charset="0"/>
              </a:rPr>
              <a:t>Mindestens 3 Teilnahme sind gemäss Statuten Pflicht. </a:t>
            </a:r>
            <a:endParaRPr lang="de-CH" sz="1500" dirty="0">
              <a:latin typeface="Century Gothic" panose="020B0502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942A0C5-2808-57DF-081A-9C3D5E7656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37C7E-BAD1-44BF-9D85-5D5BBB7F0E0E}" type="slidenum">
              <a:rPr lang="de-CH" smtClean="0"/>
              <a:t>28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45363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sz="1500">
                <a:latin typeface="Century Gothic" panose="020B0502020202020204" pitchFamily="34" charset="0"/>
              </a:rPr>
              <a:t>Verteilen 4 Lösli (1 x 1-ter, 3 x 2-ter) </a:t>
            </a:r>
            <a:endParaRPr lang="de-CH" sz="1500" dirty="0">
              <a:latin typeface="Century Gothic" panose="020B0502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37C7E-BAD1-44BF-9D85-5D5BBB7F0E0E}" type="slidenum">
              <a:rPr lang="de-CH" smtClean="0"/>
              <a:t>29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84603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sz="2300" dirty="0">
              <a:latin typeface="Century Gothic" panose="020B0502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37C7E-BAD1-44BF-9D85-5D5BBB7F0E0E}" type="slidenum">
              <a:rPr lang="de-CH" smtClean="0"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708284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26">
              <a:defRPr/>
            </a:pPr>
            <a:r>
              <a:rPr lang="de-CH" sz="1600" dirty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Geschenkcard</a:t>
            </a:r>
            <a:r>
              <a:rPr lang="de-CH" sz="160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, Sieger wird auf Cup eingraviert </a:t>
            </a:r>
            <a:endParaRPr lang="de-CH" sz="1500" dirty="0">
              <a:latin typeface="Century Gothic" panose="020B0502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37C7E-BAD1-44BF-9D85-5D5BBB7F0E0E}" type="slidenum">
              <a:rPr lang="de-CH" smtClean="0"/>
              <a:t>30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942335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26">
              <a:defRPr/>
            </a:pPr>
            <a:r>
              <a:rPr lang="de-CH" sz="160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Wie weiter mit dem Fleska Cup? </a:t>
            </a:r>
          </a:p>
          <a:p>
            <a:pPr defTabSz="914326">
              <a:defRPr/>
            </a:pPr>
            <a:endParaRPr lang="de-CH" sz="1600">
              <a:solidFill>
                <a:srgbClr val="000000"/>
              </a:solidFill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  <a:p>
            <a:pPr defTabSz="914326">
              <a:defRPr/>
            </a:pPr>
            <a:r>
              <a:rPr lang="de-CH" sz="160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&gt; Grundsätzlich? - aufheben / stoppen? </a:t>
            </a:r>
          </a:p>
          <a:p>
            <a:pPr defTabSz="914326">
              <a:defRPr/>
            </a:pPr>
            <a:r>
              <a:rPr lang="de-CH" sz="160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&gt; Metall-Schild zum anhängen? </a:t>
            </a:r>
          </a:p>
          <a:p>
            <a:pPr defTabSz="914326">
              <a:defRPr/>
            </a:pPr>
            <a:r>
              <a:rPr lang="de-CH" sz="160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&gt; oder neuer Kübel?</a:t>
            </a:r>
          </a:p>
          <a:p>
            <a:pPr defTabSz="914326">
              <a:defRPr/>
            </a:pPr>
            <a:endParaRPr lang="de-CH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de-CH" sz="1500" dirty="0">
              <a:latin typeface="Century Gothic" panose="020B0502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37C7E-BAD1-44BF-9D85-5D5BBB7F0E0E}" type="slidenum">
              <a:rPr lang="de-CH" smtClean="0"/>
              <a:t>31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747105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1689CD-0E1B-A246-75A7-B1CA23D17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9A1E8E5-CBE3-DB1E-3DAA-3E8E613979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10C761DD-0E04-9FCA-CE03-63908F83C3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sz="1500" dirty="0">
              <a:latin typeface="Century Gothic" panose="020B0502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8E43E1C-88F0-40F6-F63D-636A475A01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37C7E-BAD1-44BF-9D85-5D5BBB7F0E0E}" type="slidenum">
              <a:rPr lang="de-CH" smtClean="0"/>
              <a:t>32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773397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sz="1500">
                <a:latin typeface="Century Gothic" panose="020B0502020202020204" pitchFamily="34" charset="0"/>
              </a:rPr>
              <a:t>Zur Kenntnisnahme </a:t>
            </a:r>
            <a:endParaRPr lang="de-CH" sz="1500" dirty="0">
              <a:latin typeface="Century Gothic" panose="020B0502020202020204" pitchFamily="34" charset="0"/>
            </a:endParaRPr>
          </a:p>
          <a:p>
            <a:endParaRPr lang="de-CH" sz="1500" dirty="0">
              <a:latin typeface="Century Gothic" panose="020B0502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37C7E-BAD1-44BF-9D85-5D5BBB7F0E0E}" type="slidenum">
              <a:rPr lang="de-CH" smtClean="0"/>
              <a:t>33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3794683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sz="1500" dirty="0">
              <a:latin typeface="Century Gothic" panose="020B0502020202020204" pitchFamily="34" charset="0"/>
            </a:endParaRPr>
          </a:p>
          <a:p>
            <a:endParaRPr lang="de-CH" sz="1500" dirty="0">
              <a:latin typeface="Century Gothic" panose="020B0502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37C7E-BAD1-44BF-9D85-5D5BBB7F0E0E}" type="slidenum">
              <a:rPr lang="de-CH" smtClean="0"/>
              <a:t>34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8499860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sz="1500" dirty="0">
              <a:latin typeface="Century Gothic" panose="020B0502020202020204" pitchFamily="34" charset="0"/>
            </a:endParaRPr>
          </a:p>
          <a:p>
            <a:r>
              <a:rPr lang="de-CH" sz="1500">
                <a:latin typeface="Century Gothic" panose="020B0502020202020204" pitchFamily="34" charset="0"/>
              </a:rPr>
              <a:t>Hinweis: Weihnachts-Event 2024 in anderer Form! </a:t>
            </a:r>
            <a:endParaRPr lang="de-CH" sz="1500" dirty="0">
              <a:latin typeface="Century Gothic" panose="020B0502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37C7E-BAD1-44BF-9D85-5D5BBB7F0E0E}" type="slidenum">
              <a:rPr lang="de-CH" smtClean="0"/>
              <a:t>35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8308620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sz="1500">
                <a:latin typeface="Century Gothic" panose="020B0502020202020204" pitchFamily="34" charset="0"/>
              </a:rPr>
              <a:t>nicht mehr im Hotel Bellevue Bern sondern in anderer Form. (Schon was verraten?) </a:t>
            </a:r>
            <a:endParaRPr lang="de-CH" sz="1500" dirty="0">
              <a:latin typeface="Century Gothic" panose="020B0502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37C7E-BAD1-44BF-9D85-5D5BBB7F0E0E}" type="slidenum">
              <a:rPr lang="de-CH" smtClean="0"/>
              <a:t>36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9334118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sz="1500" dirty="0">
              <a:latin typeface="Century Gothic" panose="020B0502020202020204" pitchFamily="34" charset="0"/>
            </a:endParaRPr>
          </a:p>
          <a:p>
            <a:endParaRPr lang="de-CH" sz="1500" dirty="0">
              <a:latin typeface="Century Gothic" panose="020B0502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37C7E-BAD1-44BF-9D85-5D5BBB7F0E0E}" type="slidenum">
              <a:rPr lang="de-CH" smtClean="0"/>
              <a:t>37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5369924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AF4A7C-4630-D27D-4053-1EED79358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DE7E633-6D2B-F539-EC1B-4D908B931C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7FF98832-D70F-26A9-79E2-EA8FE439D2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sz="1500">
                <a:latin typeface="Century Gothic" panose="020B0502020202020204" pitchFamily="34" charset="0"/>
              </a:rPr>
              <a:t>&gt; Präsident? </a:t>
            </a:r>
          </a:p>
          <a:p>
            <a:r>
              <a:rPr lang="de-CH" sz="1500">
                <a:latin typeface="Century Gothic" panose="020B0502020202020204" pitchFamily="34" charset="0"/>
              </a:rPr>
              <a:t>&gt; Mitglieder? </a:t>
            </a:r>
          </a:p>
          <a:p>
            <a:pPr defTabSz="914326">
              <a:defRPr/>
            </a:pPr>
            <a:r>
              <a:rPr lang="de-CH" sz="1500">
                <a:latin typeface="Century Gothic" panose="020B0502020202020204" pitchFamily="34" charset="0"/>
              </a:rPr>
              <a:t>&gt; SKAL SUISSE? </a:t>
            </a:r>
            <a:r>
              <a:rPr lang="de-CH" sz="1600" b="1">
                <a:latin typeface="Century Gothic" panose="020B0502020202020204" pitchFamily="34" charset="0"/>
              </a:rPr>
              <a:t>Aurélie Bourcart, Secretary </a:t>
            </a:r>
          </a:p>
          <a:p>
            <a:endParaRPr lang="de-CH" sz="1500" dirty="0">
              <a:latin typeface="Century Gothic" panose="020B0502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8D03D64-595E-0263-7E91-F8982C7D89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37C7E-BAD1-44BF-9D85-5D5BBB7F0E0E}" type="slidenum">
              <a:rPr lang="de-CH" smtClean="0"/>
              <a:t>38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4786218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sz="1500" dirty="0">
              <a:latin typeface="Century Gothic" panose="020B0502020202020204" pitchFamily="34" charset="0"/>
            </a:endParaRPr>
          </a:p>
          <a:p>
            <a:endParaRPr lang="de-CH" sz="1500" dirty="0">
              <a:latin typeface="Century Gothic" panose="020B0502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37C7E-BAD1-44BF-9D85-5D5BBB7F0E0E}" type="slidenum">
              <a:rPr lang="de-CH" smtClean="0"/>
              <a:t>39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53531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sz="2300">
                <a:latin typeface="Century Gothic" panose="020B0502020202020204" pitchFamily="34" charset="0"/>
              </a:rPr>
              <a:t>&gt; Es sind </a:t>
            </a:r>
            <a:r>
              <a:rPr lang="de-CH" sz="2300" u="sng">
                <a:latin typeface="Century Gothic" panose="020B0502020202020204" pitchFamily="34" charset="0"/>
              </a:rPr>
              <a:t>keine</a:t>
            </a:r>
            <a:r>
              <a:rPr lang="de-CH" sz="2300">
                <a:latin typeface="Century Gothic" panose="020B0502020202020204" pitchFamily="34" charset="0"/>
              </a:rPr>
              <a:t> Anträge von Mitgliedern eingegangen!</a:t>
            </a:r>
          </a:p>
          <a:p>
            <a:endParaRPr lang="de-CH" sz="2300">
              <a:latin typeface="Century Gothic" panose="020B0502020202020204" pitchFamily="34" charset="0"/>
            </a:endParaRPr>
          </a:p>
          <a:p>
            <a:endParaRPr lang="de-CH" sz="2300" dirty="0">
              <a:latin typeface="Century Gothic" panose="020B0502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37C7E-BAD1-44BF-9D85-5D5BBB7F0E0E}" type="slidenum">
              <a:rPr lang="de-CH" smtClean="0"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34278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e-CH" sz="1600" dirty="0">
                <a:latin typeface="Century Gothic" panose="020B0502020202020204" pitchFamily="34" charset="0"/>
              </a:rPr>
              <a:t>&gt; Es sind </a:t>
            </a:r>
            <a:r>
              <a:rPr lang="de-CH" sz="1600" b="1" dirty="0">
                <a:latin typeface="Century Gothic" panose="020B0502020202020204" pitchFamily="34" charset="0"/>
              </a:rPr>
              <a:t>total _________Mitglieder </a:t>
            </a:r>
            <a:r>
              <a:rPr lang="de-CH" sz="1600" dirty="0">
                <a:latin typeface="Century Gothic" panose="020B0502020202020204" pitchFamily="34" charset="0"/>
              </a:rPr>
              <a:t>anwesend und wir sind damit gemäss Statuten </a:t>
            </a:r>
            <a:r>
              <a:rPr lang="de-CH" sz="1600" b="1" u="sng" dirty="0">
                <a:latin typeface="Century Gothic" panose="020B0502020202020204" pitchFamily="34" charset="0"/>
              </a:rPr>
              <a:t>beschlussfähig</a:t>
            </a:r>
            <a:r>
              <a:rPr lang="de-CH" sz="1600" dirty="0">
                <a:latin typeface="Century Gothic" panose="020B0502020202020204" pitchFamily="34" charset="0"/>
              </a:rPr>
              <a:t> - beschlussfähig heisst: mindestens </a:t>
            </a:r>
            <a:r>
              <a:rPr lang="de-CH" sz="1600" dirty="0">
                <a:highlight>
                  <a:srgbClr val="FFFF00"/>
                </a:highlight>
                <a:latin typeface="Century Gothic" panose="020B0502020202020204" pitchFamily="34" charset="0"/>
              </a:rPr>
              <a:t>22 MG (21.50 MG</a:t>
            </a:r>
            <a:r>
              <a:rPr lang="de-CH" sz="1600">
                <a:highlight>
                  <a:srgbClr val="FFFF00"/>
                </a:highlight>
                <a:latin typeface="Century Gothic" panose="020B0502020202020204" pitchFamily="34" charset="0"/>
              </a:rPr>
              <a:t>) von  total 86 MG (Stand per 1.2.2024) </a:t>
            </a:r>
            <a:r>
              <a:rPr lang="de-CH" sz="1600">
                <a:latin typeface="Century Gothic" panose="020B0502020202020204" pitchFamily="34" charset="0"/>
              </a:rPr>
              <a:t>müssen </a:t>
            </a:r>
            <a:r>
              <a:rPr lang="de-CH" sz="1600" u="sng" dirty="0">
                <a:latin typeface="Century Gothic" panose="020B0502020202020204" pitchFamily="34" charset="0"/>
              </a:rPr>
              <a:t>anwesend</a:t>
            </a:r>
            <a:r>
              <a:rPr lang="de-CH" sz="1600" dirty="0">
                <a:latin typeface="Century Gothic" panose="020B0502020202020204" pitchFamily="34" charset="0"/>
              </a:rPr>
              <a:t> sein. </a:t>
            </a:r>
          </a:p>
          <a:p>
            <a:pPr>
              <a:lnSpc>
                <a:spcPct val="150000"/>
              </a:lnSpc>
            </a:pPr>
            <a:endParaRPr lang="de-CH" sz="1600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CH" sz="1600" dirty="0">
                <a:latin typeface="Century Gothic" panose="020B0502020202020204" pitchFamily="34" charset="0"/>
              </a:rPr>
              <a:t>Die Beschlüsse der MV werden im </a:t>
            </a:r>
            <a:r>
              <a:rPr lang="de-CH" sz="1600" u="sng" dirty="0">
                <a:latin typeface="Century Gothic" panose="020B0502020202020204" pitchFamily="34" charset="0"/>
              </a:rPr>
              <a:t>einfachen Mehr </a:t>
            </a:r>
            <a:r>
              <a:rPr lang="de-CH" sz="1600" dirty="0">
                <a:latin typeface="Century Gothic" panose="020B0502020202020204" pitchFamily="34" charset="0"/>
              </a:rPr>
              <a:t>gefasst. inkl. Wahlen. </a:t>
            </a:r>
          </a:p>
          <a:p>
            <a:pPr>
              <a:lnSpc>
                <a:spcPct val="150000"/>
              </a:lnSpc>
            </a:pPr>
            <a:endParaRPr lang="de-CH" sz="1600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endParaRPr lang="de-CH" sz="1500" dirty="0">
              <a:latin typeface="Century Gothic" panose="020B0502020202020204" pitchFamily="34" charset="0"/>
            </a:endParaRPr>
          </a:p>
          <a:p>
            <a:endParaRPr lang="de-CH" sz="2300" dirty="0">
              <a:latin typeface="Century Gothic" panose="020B0502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37C7E-BAD1-44BF-9D85-5D5BBB7F0E0E}" type="slidenum">
              <a:rPr lang="de-CH" smtClean="0"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46086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sz="1500" dirty="0">
                <a:latin typeface="Century Gothic" panose="020B0502020202020204" pitchFamily="34" charset="0"/>
              </a:rPr>
              <a:t>&gt; Sind dazu Bemerkungen? </a:t>
            </a:r>
          </a:p>
          <a:p>
            <a:r>
              <a:rPr lang="de-CH" sz="1500" dirty="0">
                <a:latin typeface="Century Gothic" panose="020B0502020202020204" pitchFamily="34" charset="0"/>
              </a:rPr>
              <a:t>&gt; Ergänzungen? </a:t>
            </a:r>
          </a:p>
          <a:p>
            <a:r>
              <a:rPr lang="de-CH" sz="1500" dirty="0">
                <a:latin typeface="Century Gothic" panose="020B0502020202020204" pitchFamily="34" charset="0"/>
              </a:rPr>
              <a:t>&gt; Genehmigung mit Hand-erheben… wer ist dafür? - ist jemand dagegen? Enthaltungen? </a:t>
            </a:r>
          </a:p>
          <a:p>
            <a:pPr marL="179160" indent="-179160">
              <a:buFont typeface="Wingdings"/>
              <a:buChar char="Ø"/>
            </a:pPr>
            <a:endParaRPr lang="de-CH" sz="2300" dirty="0">
              <a:latin typeface="Century Gothic" panose="020B0502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37C7E-BAD1-44BF-9D85-5D5BBB7F0E0E}" type="slidenum">
              <a:rPr lang="de-CH" smtClean="0"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82959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160" indent="-179160">
              <a:buFont typeface="Wingdings"/>
              <a:buChar char="Ø"/>
            </a:pPr>
            <a:r>
              <a:rPr lang="de-CH" sz="1800" dirty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Der Jahresbericht wurde zusammen mit der MV-Einladung am 19.01.2024 an die Mitglieder verschickt </a:t>
            </a:r>
          </a:p>
          <a:p>
            <a:pPr marL="179160" indent="-179160">
              <a:buFont typeface="Wingdings"/>
              <a:buChar char="Ø"/>
            </a:pPr>
            <a:endParaRPr lang="de-CH" sz="18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179160" indent="-179160">
              <a:buFont typeface="Wingdings"/>
              <a:buChar char="Ø"/>
            </a:pPr>
            <a:r>
              <a:rPr lang="de-CH" sz="1800" dirty="0">
                <a:solidFill>
                  <a:srgbClr val="000000"/>
                </a:solidFill>
                <a:latin typeface="Century Gothic" panose="020B0502020202020204" pitchFamily="34" charset="0"/>
              </a:rPr>
              <a:t>gilt als gelesen? </a:t>
            </a:r>
          </a:p>
          <a:p>
            <a:pPr marL="179160" indent="-179160">
              <a:buFont typeface="Wingdings"/>
              <a:buChar char="Ø"/>
            </a:pPr>
            <a:r>
              <a:rPr lang="de-CH" sz="1800" dirty="0">
                <a:solidFill>
                  <a:srgbClr val="000000"/>
                </a:solidFill>
                <a:latin typeface="Century Gothic" panose="020B0502020202020204" pitchFamily="34" charset="0"/>
              </a:rPr>
              <a:t>Genehmigung? Einwände? Enthaltungen? </a:t>
            </a:r>
            <a:endParaRPr lang="de-CH" sz="2300" dirty="0">
              <a:latin typeface="Century Gothic" panose="020B0502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37C7E-BAD1-44BF-9D85-5D5BBB7F0E0E}" type="slidenum">
              <a:rPr lang="de-CH" smtClean="0"/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50063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160" indent="-179160">
              <a:buFont typeface="Wingdings"/>
              <a:buChar char="Ø"/>
            </a:pPr>
            <a:endParaRPr lang="de-CH" sz="2300" dirty="0">
              <a:latin typeface="Century Gothic" panose="020B0502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37C7E-BAD1-44BF-9D85-5D5BBB7F0E0E}" type="slidenum">
              <a:rPr lang="de-CH" smtClean="0"/>
              <a:t>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75504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160" indent="-179160">
              <a:buFont typeface="Wingdings"/>
              <a:buChar char="Ø"/>
            </a:pPr>
            <a:endParaRPr lang="de-CH" sz="2300" dirty="0">
              <a:latin typeface="Century Gothic" panose="020B0502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37C7E-BAD1-44BF-9D85-5D5BBB7F0E0E}" type="slidenum">
              <a:rPr lang="de-CH" smtClean="0"/>
              <a:t>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47586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C59AD-101E-42FF-BC27-E71CD4FE6451}" type="datetime1">
              <a:rPr lang="de-CH" smtClean="0"/>
              <a:t>13.02.2024</a:t>
            </a:fld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CACE0-259D-4A10-8DC1-5498699C1D5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62163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C8800-C3BC-4709-A906-67899C8A20B0}" type="datetime1">
              <a:rPr lang="de-CH" smtClean="0"/>
              <a:t>13.02.2024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e-CH"/>
              <a:t>a.o. MV vom Mittwoch, 15. Juni 2022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CACE0-259D-4A10-8DC1-5498699C1D5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46718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F6146-ACE9-4665-BC13-8F6BFCA2DEBC}" type="datetime1">
              <a:rPr lang="de-CH" smtClean="0"/>
              <a:t>13.02.2024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e-CH"/>
              <a:t>a.o. MV vom Mittwoch, 15. Juni 2022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CACE0-259D-4A10-8DC1-5498699C1D5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71828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DD0E60-9BF0-AF20-24B1-F38E89E798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2168EBE-303B-A0F6-D2D8-2C44847E24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E05F9E4-E66D-5CEB-058D-03CD9E897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4990E-E8A1-4D2B-9155-3B9EA32F39D3}" type="datetimeFigureOut">
              <a:rPr lang="de-CH" smtClean="0"/>
              <a:t>13.02.2024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84E34FD-8C34-9BDD-FB75-034F6A436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C707612-2EBD-C338-79CA-386A22123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F55D-F557-412B-916B-24CD9AB9F73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19611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E8208B-A3FD-BD04-0DA7-95362A78E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0D849E4-2BCE-8CB0-BF93-426BA71DAA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A07E479-7AE7-2987-0EFA-A4A29DD07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4990E-E8A1-4D2B-9155-3B9EA32F39D3}" type="datetimeFigureOut">
              <a:rPr lang="de-CH" smtClean="0"/>
              <a:t>13.02.2024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B9FFDEA-19C3-C698-39A6-230023F1F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750041-0477-EE16-1970-AA5CC89F2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F55D-F557-412B-916B-24CD9AB9F73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25737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11073E-F498-F5BC-06FD-1C1DA164A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683F209-E855-AF6F-325A-F6AE4F1DA5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0B7BCD9-1EFF-7C01-C08A-7D9BBBDBF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4990E-E8A1-4D2B-9155-3B9EA32F39D3}" type="datetimeFigureOut">
              <a:rPr lang="de-CH" smtClean="0"/>
              <a:t>13.02.2024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C4CADC1-1B1A-DEE3-0905-6D465FFD0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0C3187F-C885-A235-7314-06633DB03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F55D-F557-412B-916B-24CD9AB9F73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334499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4AF7F4-BA28-203A-23CF-920DFC0AC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9C267D-C420-B7D3-95FB-98136F3A87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F4075AD-FDF3-123A-D2DD-266B8C0C22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02F3FA8-82D1-5A8C-70C3-2007991F9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4990E-E8A1-4D2B-9155-3B9EA32F39D3}" type="datetimeFigureOut">
              <a:rPr lang="de-CH" smtClean="0"/>
              <a:t>13.02.2024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702CC39-F0A6-4863-229F-34093583B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F5EAF4F-6CCA-C92D-EFE7-7761AE84F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F55D-F557-412B-916B-24CD9AB9F73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067332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13D5A1-444B-A52C-DA2E-51B8D256F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34FDA5D-0AD5-ED23-7DCC-F19D8C4F7F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98B9A2D-2FCD-5E10-1C3E-E96608CC9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CD4BC9D-6FE8-BB99-D828-C661C9A274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EBF5350-F51C-0B4B-B9DE-D730AE92A3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C85E832-74DB-A18C-2629-C39661E95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4990E-E8A1-4D2B-9155-3B9EA32F39D3}" type="datetimeFigureOut">
              <a:rPr lang="de-CH" smtClean="0"/>
              <a:t>13.02.2024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3BEAEBD-C04D-CE0E-FE5A-60EA8AA81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2996C54-7EE9-D793-B513-6766AAC3C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F55D-F557-412B-916B-24CD9AB9F73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28778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7F6C46-6286-0C30-17DB-E563244CB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48775C9-1635-5984-B6FF-257822220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4990E-E8A1-4D2B-9155-3B9EA32F39D3}" type="datetimeFigureOut">
              <a:rPr lang="de-CH" smtClean="0"/>
              <a:t>13.02.2024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2B0FB0F-DDF5-8DA6-C7A9-4531711C5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8FEC7E4-57BA-4925-68EC-0C02D3673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F55D-F557-412B-916B-24CD9AB9F73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324018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6C5A6CB-E1AC-A337-C149-52FAAE300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4990E-E8A1-4D2B-9155-3B9EA32F39D3}" type="datetimeFigureOut">
              <a:rPr lang="de-CH" smtClean="0"/>
              <a:t>13.02.2024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41B441C-6214-BB81-8736-E33A40A25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BBC2B7B-5F40-73C7-FC90-C8CD18BBC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F55D-F557-412B-916B-24CD9AB9F73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46803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3ACE7B-1851-E8FF-6373-D353590B6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E12017E-6E6A-388D-7C26-3EB3D75B7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AD2F7A8-E77F-DC7E-EE5E-2CB0BE470F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77A5FA3-F1A3-E442-1818-FD56F42D8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4990E-E8A1-4D2B-9155-3B9EA32F39D3}" type="datetimeFigureOut">
              <a:rPr lang="de-CH" smtClean="0"/>
              <a:t>13.02.2024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0977C80-B5F7-F21C-BE35-C92462B46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108494B-0C8E-7BFD-4E14-1A60FAE71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F55D-F557-412B-916B-24CD9AB9F73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18973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57200" y="63500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Century Gothic" panose="020B0502020202020204" pitchFamily="34" charset="0"/>
              </a:defRPr>
            </a:lvl1pPr>
          </a:lstStyle>
          <a:p>
            <a:r>
              <a:rPr lang="de-CH"/>
              <a:t>a.o. MV vom Mittwoch, 15. Juni 2022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>
                <a:latin typeface="Century Gothic" panose="020B0502020202020204" pitchFamily="34" charset="0"/>
              </a:defRPr>
            </a:lvl1pPr>
          </a:lstStyle>
          <a:p>
            <a:fld id="{C7ACACE0-259D-4A10-8DC1-5498699C1D56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306614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1FF1F1-BA57-8655-DF9B-97A13A257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F80CDE2-5C2A-FB9B-50EA-11C98F87F2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470999A-E09A-8A25-04AE-CA77563383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33C496C-89FB-D88C-BAE8-9C36C4E9A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4990E-E8A1-4D2B-9155-3B9EA32F39D3}" type="datetimeFigureOut">
              <a:rPr lang="de-CH" smtClean="0"/>
              <a:t>13.02.2024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6CA231A-10A9-B431-6F9F-BE4D8D58E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BE4C6EE-DED3-3023-D87C-4F4758D75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F55D-F557-412B-916B-24CD9AB9F73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992809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ED53BC-214F-4892-F244-B1E229B20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EED9669-612F-A6AF-FED1-B349071525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EDA6A76-D41C-2415-C1CF-0624E35E3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4990E-E8A1-4D2B-9155-3B9EA32F39D3}" type="datetimeFigureOut">
              <a:rPr lang="de-CH" smtClean="0"/>
              <a:t>13.02.2024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0E293B-EC63-2AB4-C9A7-E03B21941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6A60D1-BDAC-D14C-7E7B-5CE0C4215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F55D-F557-412B-916B-24CD9AB9F73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829084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FF412654-D57D-5260-2A7B-8BC9FA560C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DE1EB52-4361-CA83-15CD-B2A24C77B3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93478F8-67A8-F529-D170-CB29C2AF2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4990E-E8A1-4D2B-9155-3B9EA32F39D3}" type="datetimeFigureOut">
              <a:rPr lang="de-CH" smtClean="0"/>
              <a:t>13.02.2024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19BC1E5-BDEA-2DAE-B49A-69700A397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950852-A288-6A22-026E-3589F95A7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F55D-F557-412B-916B-24CD9AB9F73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80525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ACDBA-6832-48DD-A1DA-FF2FCC9408A8}" type="datetime1">
              <a:rPr lang="de-CH" smtClean="0"/>
              <a:t>13.02.2024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e-CH"/>
              <a:t>a.o. MV vom Mittwoch, 15. Juni 2022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CACE0-259D-4A10-8DC1-5498699C1D5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97761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AF665-99CC-462E-9D62-4300C1520DF2}" type="datetime1">
              <a:rPr lang="de-CH" smtClean="0"/>
              <a:t>13.02.2024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e-CH"/>
              <a:t>a.o. MV vom Mittwoch, 15. Juni 2022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CACE0-259D-4A10-8DC1-5498699C1D5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52963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13D16-0FDF-4987-8C69-A5A323DE1D94}" type="datetime1">
              <a:rPr lang="de-CH" smtClean="0"/>
              <a:t>13.02.2024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e-CH"/>
              <a:t>a.o. MV vom Mittwoch, 15. Juni 2022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CACE0-259D-4A10-8DC1-5498699C1D5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0622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F4BB0-B51C-4911-8C75-CCC364387CDA}" type="datetime1">
              <a:rPr lang="de-CH" smtClean="0"/>
              <a:t>13.02.2024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e-CH"/>
              <a:t>a.o. MV vom Mittwoch, 15. Juni 2022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CACE0-259D-4A10-8DC1-5498699C1D5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17140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B74B8-8AC5-46F9-94AA-7AE202FEE76D}" type="datetime1">
              <a:rPr lang="de-CH" smtClean="0"/>
              <a:t>13.02.2024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e-CH"/>
              <a:t>a.o. MV vom Mittwoch, 15. Juni 2022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CACE0-259D-4A10-8DC1-5498699C1D5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94057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07544-188D-40AE-AD11-20D74A622017}" type="datetime1">
              <a:rPr lang="de-CH" smtClean="0"/>
              <a:t>13.02.2024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e-CH"/>
              <a:t>a.o. MV vom Mittwoch, 15. Juni 2022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CACE0-259D-4A10-8DC1-5498699C1D5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0274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CAA0D-067D-48B9-9477-5AE8C1474907}" type="datetime1">
              <a:rPr lang="de-CH" smtClean="0"/>
              <a:t>13.02.2024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e-CH"/>
              <a:t>a.o. MV vom Mittwoch, 15. Juni 2022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CACE0-259D-4A10-8DC1-5498699C1D5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61259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648B0-A3CA-467A-BC45-4A581D630EBF}" type="datetime1">
              <a:rPr lang="de-CH" smtClean="0"/>
              <a:t>13.02.2024</a:t>
            </a:fld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CACE0-259D-4A10-8DC1-5498699C1D56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75815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28D83BB-1874-2B54-18F1-A9157E15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AF1F846-BAE3-2371-DF2D-7E93F7FA54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3D8FB8B-ED71-8E52-7F05-CA9949ABE4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4990E-E8A1-4D2B-9155-3B9EA32F39D3}" type="datetimeFigureOut">
              <a:rPr lang="de-CH" smtClean="0"/>
              <a:t>13.02.2024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D976E1A-6D17-D9AD-A81F-CFBB3CD62E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7046A5D-97D8-314C-C93D-7BFC7B6E71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EF55D-F557-412B-916B-24CD9AB9F73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44489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png"/><Relationship Id="rId7" Type="http://schemas.microsoft.com/office/2007/relationships/hdphoto" Target="../media/hdphoto4.wdp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.jpeg"/><Relationship Id="rId4" Type="http://schemas.microsoft.com/office/2007/relationships/hdphoto" Target="../media/hdphoto3.wdp"/><Relationship Id="rId9" Type="http://schemas.microsoft.com/office/2007/relationships/hdphoto" Target="../media/hdphoto5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772400" cy="1470025"/>
          </a:xfrm>
        </p:spPr>
        <p:txBody>
          <a:bodyPr/>
          <a:lstStyle/>
          <a:p>
            <a:r>
              <a:rPr lang="de-CH" sz="4000" b="1">
                <a:latin typeface="Century Gothic" panose="020B0502020202020204" pitchFamily="34" charset="0"/>
              </a:rPr>
              <a:t>Mitgliederversammlung 2024</a:t>
            </a:r>
            <a:endParaRPr lang="de-CH" dirty="0">
              <a:latin typeface="Century Gothic" panose="020B0502020202020204" pitchFamily="34" charset="0"/>
            </a:endParaRPr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971600" y="3170833"/>
            <a:ext cx="7200800" cy="1872208"/>
          </a:xfrm>
        </p:spPr>
        <p:txBody>
          <a:bodyPr>
            <a:normAutofit fontScale="92500" lnSpcReduction="20000"/>
          </a:bodyPr>
          <a:lstStyle/>
          <a:p>
            <a:r>
              <a:rPr lang="de-CH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r>
              <a:rPr lang="de-CH" sz="4200" dirty="0">
                <a:solidFill>
                  <a:schemeClr val="tx1"/>
                </a:solidFill>
                <a:latin typeface="Century Gothic" panose="020B0502020202020204" pitchFamily="34" charset="0"/>
              </a:rPr>
              <a:t>Mittwoch</a:t>
            </a:r>
            <a:r>
              <a:rPr lang="de-CH" sz="4200">
                <a:solidFill>
                  <a:schemeClr val="tx1"/>
                </a:solidFill>
                <a:latin typeface="Century Gothic" panose="020B0502020202020204" pitchFamily="34" charset="0"/>
              </a:rPr>
              <a:t>, 14. Februar 2024</a:t>
            </a:r>
            <a:endParaRPr lang="de-CH" sz="42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de-CH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de-CH" sz="4200" dirty="0">
                <a:solidFill>
                  <a:schemeClr val="tx1"/>
                </a:solidFill>
                <a:latin typeface="Century Gothic" panose="020B0502020202020204" pitchFamily="34" charset="0"/>
              </a:rPr>
              <a:t>18.00 Uhr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EAA0307A-A17F-366F-8E76-14ED03371A12}"/>
              </a:ext>
            </a:extLst>
          </p:cNvPr>
          <p:cNvSpPr txBox="1">
            <a:spLocks/>
          </p:cNvSpPr>
          <p:nvPr/>
        </p:nvSpPr>
        <p:spPr>
          <a:xfrm>
            <a:off x="467544" y="2652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2000" dirty="0"/>
              <a:t>					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1B0C3DB-BCC9-6A02-BEEC-BDCD4D89CA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54"/>
          <a:stretch/>
        </p:blipFill>
        <p:spPr>
          <a:xfrm>
            <a:off x="5796136" y="307042"/>
            <a:ext cx="2806056" cy="849590"/>
          </a:xfrm>
          <a:prstGeom prst="rect">
            <a:avLst/>
          </a:prstGeo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AE8D015-F976-BFAF-70BC-1A42EA7DC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CACE0-259D-4A10-8DC1-5498699C1D56}" type="slidenum">
              <a:rPr lang="de-CH" sz="1100" smtClean="0">
                <a:latin typeface="Century Gothic" panose="020B0502020202020204" pitchFamily="34" charset="0"/>
              </a:rPr>
              <a:t>1</a:t>
            </a:fld>
            <a:endParaRPr lang="de-CH" sz="11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345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521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e-CH" sz="2000" dirty="0"/>
              <a:t>					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5576" y="1600200"/>
            <a:ext cx="793122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dirty="0">
                <a:latin typeface="Century Gothic" panose="020B0502020202020204" pitchFamily="34" charset="0"/>
              </a:rPr>
              <a:t>5</a:t>
            </a:r>
            <a:r>
              <a:rPr lang="de-CH">
                <a:latin typeface="Century Gothic" panose="020B0502020202020204" pitchFamily="34" charset="0"/>
              </a:rPr>
              <a:t>. MG-Beitrag / Eintrittsgebühr 2024</a:t>
            </a:r>
            <a:endParaRPr lang="de-CH" dirty="0">
              <a:latin typeface="Century Gothic" panose="020B0502020202020204" pitchFamily="34" charset="0"/>
            </a:endParaRPr>
          </a:p>
          <a:p>
            <a:endParaRPr lang="en-US" sz="2200" b="1" dirty="0">
              <a:latin typeface="Century Gothic" panose="020B0502020202020204" pitchFamily="34" charset="0"/>
            </a:endParaRPr>
          </a:p>
          <a:p>
            <a:r>
              <a:rPr lang="en-US" sz="2200" b="1" dirty="0">
                <a:latin typeface="Century Gothic" panose="020B0502020202020204" pitchFamily="34" charset="0"/>
              </a:rPr>
              <a:t>CHF 180.--  für LOCAL + ACTIVE MEMBERS</a:t>
            </a:r>
            <a:endParaRPr lang="en-US" sz="2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12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200" b="1" dirty="0">
              <a:latin typeface="Century Gothic" panose="020B0502020202020204" pitchFamily="34" charset="0"/>
            </a:endParaRPr>
          </a:p>
          <a:p>
            <a:r>
              <a:rPr lang="en-US" sz="2200" b="1" dirty="0">
                <a:latin typeface="Century Gothic" panose="020B0502020202020204" pitchFamily="34" charset="0"/>
              </a:rPr>
              <a:t>CHF 480.--  für </a:t>
            </a:r>
            <a:r>
              <a:rPr lang="en-US" sz="2200" b="1">
                <a:latin typeface="Century Gothic" panose="020B0502020202020204" pitchFamily="34" charset="0"/>
              </a:rPr>
              <a:t>Neumitglieder </a:t>
            </a:r>
            <a:br>
              <a:rPr lang="en-US" sz="2200" b="1">
                <a:latin typeface="Century Gothic" panose="020B0502020202020204" pitchFamily="34" charset="0"/>
              </a:rPr>
            </a:br>
            <a:endParaRPr lang="en-US" sz="600" b="1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de-CH" sz="2200">
                <a:latin typeface="Century Gothic" panose="020B0502020202020204" pitchFamily="34" charset="0"/>
              </a:rPr>
              <a:t>    </a:t>
            </a:r>
            <a:r>
              <a:rPr lang="de-CH" sz="2200" dirty="0">
                <a:latin typeface="Century Gothic" panose="020B0502020202020204" pitchFamily="34" charset="0"/>
              </a:rPr>
              <a:t>&gt; Einmalige Eintrittsgebühr 	</a:t>
            </a:r>
            <a:r>
              <a:rPr lang="de-CH" sz="2200">
                <a:latin typeface="Century Gothic" panose="020B0502020202020204" pitchFamily="34" charset="0"/>
              </a:rPr>
              <a:t>CHF 300</a:t>
            </a:r>
            <a:br>
              <a:rPr lang="de-CH" sz="2200">
                <a:latin typeface="Century Gothic" panose="020B0502020202020204" pitchFamily="34" charset="0"/>
              </a:rPr>
            </a:br>
            <a:r>
              <a:rPr lang="de-CH" sz="2200">
                <a:latin typeface="Century Gothic" panose="020B0502020202020204" pitchFamily="34" charset="0"/>
              </a:rPr>
              <a:t>    </a:t>
            </a:r>
            <a:r>
              <a:rPr lang="de-CH" sz="2200" dirty="0">
                <a:latin typeface="Century Gothic" panose="020B0502020202020204" pitchFamily="34" charset="0"/>
              </a:rPr>
              <a:t>&gt; Jahresbeitrag 			CHF 180</a:t>
            </a:r>
          </a:p>
          <a:p>
            <a:pPr marL="0" indent="0">
              <a:buNone/>
            </a:pPr>
            <a:endParaRPr lang="de-CH" sz="1200" dirty="0">
              <a:latin typeface="Century Gothic" panose="020B0502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A86B538-8D6B-55C5-6773-5D210A3AE6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54"/>
          <a:stretch/>
        </p:blipFill>
        <p:spPr>
          <a:xfrm>
            <a:off x="5796136" y="307042"/>
            <a:ext cx="2806056" cy="849590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9105D22-03C5-9E10-FD20-E15250E56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CACE0-259D-4A10-8DC1-5498699C1D56}" type="slidenum">
              <a:rPr lang="de-CH" smtClean="0"/>
              <a:t>10</a:t>
            </a:fld>
            <a:endParaRPr lang="de-CH" dirty="0"/>
          </a:p>
        </p:txBody>
      </p:sp>
      <p:sp>
        <p:nvSpPr>
          <p:cNvPr id="4" name="Fußzeilenplatzhalter 1">
            <a:extLst>
              <a:ext uri="{FF2B5EF4-FFF2-40B4-BE49-F238E27FC236}">
                <a16:creationId xmlns:a16="http://schemas.microsoft.com/office/drawing/2014/main" id="{9F4CD757-EC5E-66D9-48F9-D74D56AA9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568" y="6333728"/>
            <a:ext cx="3096344" cy="365125"/>
          </a:xfrm>
        </p:spPr>
        <p:txBody>
          <a:bodyPr/>
          <a:lstStyle/>
          <a:p>
            <a:pPr algn="l"/>
            <a:r>
              <a:rPr lang="de-CH" sz="1100">
                <a:latin typeface="Century Gothic" panose="020B0502020202020204" pitchFamily="34" charset="0"/>
              </a:rPr>
              <a:t>MV 2024 </a:t>
            </a:r>
            <a:r>
              <a:rPr lang="de-CH" sz="1100" dirty="0">
                <a:latin typeface="Century Gothic" panose="020B0502020202020204" pitchFamily="34" charset="0"/>
              </a:rPr>
              <a:t>vom Mittwoch</a:t>
            </a:r>
            <a:r>
              <a:rPr lang="de-CH" sz="1100">
                <a:latin typeface="Century Gothic" panose="020B0502020202020204" pitchFamily="34" charset="0"/>
              </a:rPr>
              <a:t>, 14. Februar 2024</a:t>
            </a:r>
            <a:endParaRPr lang="de-CH" sz="11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633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521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e-CH" sz="2000" dirty="0"/>
              <a:t>					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5576" y="1600200"/>
            <a:ext cx="793122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dirty="0">
                <a:latin typeface="Century Gothic" panose="020B0502020202020204" pitchFamily="34" charset="0"/>
              </a:rPr>
              <a:t>5. MG-Beitrag / </a:t>
            </a:r>
            <a:r>
              <a:rPr lang="de-CH">
                <a:latin typeface="Century Gothic" panose="020B0502020202020204" pitchFamily="34" charset="0"/>
              </a:rPr>
              <a:t>Eintrittsgebühr 2024</a:t>
            </a:r>
            <a:br>
              <a:rPr lang="de-CH" sz="2200" dirty="0">
                <a:latin typeface="Century Gothic" panose="020B0502020202020204" pitchFamily="34" charset="0"/>
              </a:rPr>
            </a:br>
            <a:endParaRPr lang="de-CH" sz="2200" dirty="0">
              <a:latin typeface="Century Gothic" panose="020B050202020202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CH" sz="2200" b="1" dirty="0">
                <a:latin typeface="Century Gothic" panose="020B0502020202020204" pitchFamily="34" charset="0"/>
              </a:rPr>
              <a:t>Young Members </a:t>
            </a:r>
            <a:br>
              <a:rPr lang="de-CH" sz="2200" b="1">
                <a:latin typeface="Century Gothic" panose="020B0502020202020204" pitchFamily="34" charset="0"/>
              </a:rPr>
            </a:br>
            <a:br>
              <a:rPr lang="de-CH" sz="1000" b="1">
                <a:latin typeface="Century Gothic" panose="020B0502020202020204" pitchFamily="34" charset="0"/>
              </a:rPr>
            </a:br>
            <a:r>
              <a:rPr lang="de-CH" sz="2200">
                <a:latin typeface="Century Gothic" panose="020B0502020202020204" pitchFamily="34" charset="0"/>
              </a:rPr>
              <a:t>&gt; </a:t>
            </a:r>
            <a:r>
              <a:rPr lang="de-CH" sz="2200" dirty="0">
                <a:latin typeface="Century Gothic" panose="020B0502020202020204" pitchFamily="34" charset="0"/>
              </a:rPr>
              <a:t>Jahr 1 der Mitgliedschaft		gratis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de-CH" sz="2200" dirty="0">
                <a:latin typeface="Century Gothic" panose="020B0502020202020204" pitchFamily="34" charset="0"/>
              </a:rPr>
              <a:t>     &gt; Ab Jahr 2 bis Übertritt als ACTIVE	CHF 90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de-CH" sz="2200" dirty="0">
                <a:latin typeface="Century Gothic" panose="020B0502020202020204" pitchFamily="34" charset="0"/>
              </a:rPr>
              <a:t>     &gt; Die Eintrittsgebühr wird fällig beim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de-CH" sz="2200" dirty="0">
                <a:latin typeface="Century Gothic" panose="020B0502020202020204" pitchFamily="34" charset="0"/>
              </a:rPr>
              <a:t>        Übertritt in die Kategorie ACTIVE</a:t>
            </a:r>
          </a:p>
          <a:p>
            <a:pPr marL="0" indent="0">
              <a:buNone/>
            </a:pPr>
            <a:endParaRPr lang="de-CH" sz="2200" dirty="0">
              <a:latin typeface="Century Gothic" panose="020B0502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A86B538-8D6B-55C5-6773-5D210A3AE6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54"/>
          <a:stretch/>
        </p:blipFill>
        <p:spPr>
          <a:xfrm>
            <a:off x="5796136" y="307042"/>
            <a:ext cx="2806056" cy="849590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9105D22-03C5-9E10-FD20-E15250E56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CACE0-259D-4A10-8DC1-5498699C1D56}" type="slidenum">
              <a:rPr lang="de-CH" smtClean="0"/>
              <a:t>11</a:t>
            </a:fld>
            <a:endParaRPr lang="de-CH" dirty="0"/>
          </a:p>
        </p:txBody>
      </p:sp>
      <p:sp>
        <p:nvSpPr>
          <p:cNvPr id="4" name="Fußzeilenplatzhalter 1">
            <a:extLst>
              <a:ext uri="{FF2B5EF4-FFF2-40B4-BE49-F238E27FC236}">
                <a16:creationId xmlns:a16="http://schemas.microsoft.com/office/drawing/2014/main" id="{137831C8-9477-0554-3D63-70A4E3CCF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568" y="6333728"/>
            <a:ext cx="3096344" cy="365125"/>
          </a:xfrm>
        </p:spPr>
        <p:txBody>
          <a:bodyPr/>
          <a:lstStyle/>
          <a:p>
            <a:pPr algn="l"/>
            <a:r>
              <a:rPr lang="de-CH" sz="1100">
                <a:latin typeface="Century Gothic" panose="020B0502020202020204" pitchFamily="34" charset="0"/>
              </a:rPr>
              <a:t>MV 2024 </a:t>
            </a:r>
            <a:r>
              <a:rPr lang="de-CH" sz="1100" dirty="0">
                <a:latin typeface="Century Gothic" panose="020B0502020202020204" pitchFamily="34" charset="0"/>
              </a:rPr>
              <a:t>vom Mittwoch</a:t>
            </a:r>
            <a:r>
              <a:rPr lang="de-CH" sz="1100">
                <a:latin typeface="Century Gothic" panose="020B0502020202020204" pitchFamily="34" charset="0"/>
              </a:rPr>
              <a:t>, 14. Februar 2024</a:t>
            </a:r>
            <a:endParaRPr lang="de-CH" sz="11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214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521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e-CH" sz="2000" dirty="0"/>
              <a:t>					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600200"/>
            <a:ext cx="800323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dirty="0">
                <a:latin typeface="Century Gothic" panose="020B0502020202020204" pitchFamily="34" charset="0"/>
              </a:rPr>
              <a:t>5. </a:t>
            </a:r>
            <a:r>
              <a:rPr lang="de-CH">
                <a:latin typeface="Century Gothic" panose="020B0502020202020204" pitchFamily="34" charset="0"/>
              </a:rPr>
              <a:t>Budget 2024</a:t>
            </a:r>
            <a:endParaRPr lang="de-CH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de-CH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de-CH" dirty="0">
              <a:solidFill>
                <a:srgbClr val="FF0000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A86B538-8D6B-55C5-6773-5D210A3AE6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54"/>
          <a:stretch/>
        </p:blipFill>
        <p:spPr>
          <a:xfrm>
            <a:off x="5796136" y="307042"/>
            <a:ext cx="2806056" cy="849590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9105D22-03C5-9E10-FD20-E15250E56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CACE0-259D-4A10-8DC1-5498699C1D56}" type="slidenum">
              <a:rPr lang="de-CH" smtClean="0"/>
              <a:t>12</a:t>
            </a:fld>
            <a:endParaRPr lang="de-CH" dirty="0"/>
          </a:p>
        </p:txBody>
      </p:sp>
      <p:sp>
        <p:nvSpPr>
          <p:cNvPr id="4" name="Fußzeilenplatzhalter 1">
            <a:extLst>
              <a:ext uri="{FF2B5EF4-FFF2-40B4-BE49-F238E27FC236}">
                <a16:creationId xmlns:a16="http://schemas.microsoft.com/office/drawing/2014/main" id="{C8703B59-AAE7-96F1-2379-9F3C1F06E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568" y="6333728"/>
            <a:ext cx="3096344" cy="365125"/>
          </a:xfrm>
        </p:spPr>
        <p:txBody>
          <a:bodyPr/>
          <a:lstStyle/>
          <a:p>
            <a:pPr algn="l"/>
            <a:r>
              <a:rPr lang="de-CH" sz="1100">
                <a:latin typeface="Century Gothic" panose="020B0502020202020204" pitchFamily="34" charset="0"/>
              </a:rPr>
              <a:t>MV 2024 </a:t>
            </a:r>
            <a:r>
              <a:rPr lang="de-CH" sz="1100" dirty="0">
                <a:latin typeface="Century Gothic" panose="020B0502020202020204" pitchFamily="34" charset="0"/>
              </a:rPr>
              <a:t>vom Mittwoch</a:t>
            </a:r>
            <a:r>
              <a:rPr lang="de-CH" sz="1100">
                <a:latin typeface="Century Gothic" panose="020B0502020202020204" pitchFamily="34" charset="0"/>
              </a:rPr>
              <a:t>, 14. Februar 2024</a:t>
            </a:r>
            <a:endParaRPr lang="de-CH" sz="11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099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521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e-CH" sz="2000" dirty="0"/>
              <a:t>					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9105D22-03C5-9E10-FD20-E15250E56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CACE0-259D-4A10-8DC1-5498699C1D56}" type="slidenum">
              <a:rPr lang="de-CH" smtClean="0"/>
              <a:t>13</a:t>
            </a:fld>
            <a:endParaRPr lang="de-CH" dirty="0"/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9296612D-B3E4-28E2-92CF-FD7A7967D5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7180743"/>
              </p:ext>
            </p:extLst>
          </p:nvPr>
        </p:nvGraphicFramePr>
        <p:xfrm>
          <a:off x="1115616" y="1408212"/>
          <a:ext cx="6062012" cy="4927691"/>
        </p:xfrm>
        <a:graphic>
          <a:graphicData uri="http://schemas.openxmlformats.org/drawingml/2006/table">
            <a:tbl>
              <a:tblPr/>
              <a:tblGrid>
                <a:gridCol w="1951606">
                  <a:extLst>
                    <a:ext uri="{9D8B030D-6E8A-4147-A177-3AD203B41FA5}">
                      <a16:colId xmlns:a16="http://schemas.microsoft.com/office/drawing/2014/main" val="4219310786"/>
                    </a:ext>
                  </a:extLst>
                </a:gridCol>
                <a:gridCol w="751904">
                  <a:extLst>
                    <a:ext uri="{9D8B030D-6E8A-4147-A177-3AD203B41FA5}">
                      <a16:colId xmlns:a16="http://schemas.microsoft.com/office/drawing/2014/main" val="79800780"/>
                    </a:ext>
                  </a:extLst>
                </a:gridCol>
                <a:gridCol w="751904">
                  <a:extLst>
                    <a:ext uri="{9D8B030D-6E8A-4147-A177-3AD203B41FA5}">
                      <a16:colId xmlns:a16="http://schemas.microsoft.com/office/drawing/2014/main" val="631391883"/>
                    </a:ext>
                  </a:extLst>
                </a:gridCol>
                <a:gridCol w="190482">
                  <a:extLst>
                    <a:ext uri="{9D8B030D-6E8A-4147-A177-3AD203B41FA5}">
                      <a16:colId xmlns:a16="http://schemas.microsoft.com/office/drawing/2014/main" val="736636640"/>
                    </a:ext>
                  </a:extLst>
                </a:gridCol>
                <a:gridCol w="1032614">
                  <a:extLst>
                    <a:ext uri="{9D8B030D-6E8A-4147-A177-3AD203B41FA5}">
                      <a16:colId xmlns:a16="http://schemas.microsoft.com/office/drawing/2014/main" val="200524854"/>
                    </a:ext>
                  </a:extLst>
                </a:gridCol>
                <a:gridCol w="190482">
                  <a:extLst>
                    <a:ext uri="{9D8B030D-6E8A-4147-A177-3AD203B41FA5}">
                      <a16:colId xmlns:a16="http://schemas.microsoft.com/office/drawing/2014/main" val="1196683475"/>
                    </a:ext>
                  </a:extLst>
                </a:gridCol>
                <a:gridCol w="1193020">
                  <a:extLst>
                    <a:ext uri="{9D8B030D-6E8A-4147-A177-3AD203B41FA5}">
                      <a16:colId xmlns:a16="http://schemas.microsoft.com/office/drawing/2014/main" val="1509617103"/>
                    </a:ext>
                  </a:extLst>
                </a:gridCol>
              </a:tblGrid>
              <a:tr h="238437">
                <a:tc>
                  <a:txBody>
                    <a:bodyPr/>
                    <a:lstStyle/>
                    <a:p>
                      <a:pPr algn="l" fontAlgn="ctr"/>
                      <a:endParaRPr lang="de-CH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CH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de-CH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3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BUDGET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CH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300" b="1" i="0" u="none" strike="noStrike">
                          <a:solidFill>
                            <a:srgbClr val="4472C4"/>
                          </a:solidFill>
                          <a:effectLst/>
                          <a:latin typeface="Arial Narrow" panose="020B0606020202030204" pitchFamily="34" charset="0"/>
                        </a:rPr>
                        <a:t>BUDGET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9980562"/>
                  </a:ext>
                </a:extLst>
              </a:tr>
              <a:tr h="238437">
                <a:tc>
                  <a:txBody>
                    <a:bodyPr/>
                    <a:lstStyle/>
                    <a:p>
                      <a:pPr algn="l" fontAlgn="ctr"/>
                      <a:r>
                        <a:rPr lang="de-CH" sz="13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ERFOLGSRECHNUNG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CH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de-CH" sz="11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CH" sz="11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100" b="1" i="0" u="none" strike="noStrike">
                          <a:solidFill>
                            <a:srgbClr val="4472C4"/>
                          </a:solidFill>
                          <a:effectLst/>
                          <a:latin typeface="Arial Narrow" panose="020B0606020202030204" pitchFamily="34" charset="0"/>
                        </a:rPr>
                        <a:t>2024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9443323"/>
                  </a:ext>
                </a:extLst>
              </a:tr>
              <a:tr h="208632"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 Januar - 31. Dezember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CHF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CHF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CH" sz="11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CHF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CH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100" b="1" i="0" u="none" strike="noStrike">
                          <a:solidFill>
                            <a:srgbClr val="4472C4"/>
                          </a:solidFill>
                          <a:effectLst/>
                          <a:latin typeface="Arial Narrow" panose="020B0606020202030204" pitchFamily="34" charset="0"/>
                        </a:rPr>
                        <a:t>CHF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321820"/>
                  </a:ext>
                </a:extLst>
              </a:tr>
              <a:tr h="208632">
                <a:tc>
                  <a:txBody>
                    <a:bodyPr/>
                    <a:lstStyle/>
                    <a:p>
                      <a:pPr algn="l" fontAlgn="ctr"/>
                      <a:endParaRPr lang="de-CH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CH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CH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4472C4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5542611"/>
                  </a:ext>
                </a:extLst>
              </a:tr>
              <a:tr h="208632"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Ertrag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CH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CH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4472C4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937536"/>
                  </a:ext>
                </a:extLst>
              </a:tr>
              <a:tr h="208632"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Mitgliederbeiträge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17’280.00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CH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16’680.00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CH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100" b="0" i="0" u="none" strike="noStrike">
                          <a:solidFill>
                            <a:srgbClr val="4472C4"/>
                          </a:solidFill>
                          <a:effectLst/>
                          <a:latin typeface="Arial Narrow" panose="020B0606020202030204" pitchFamily="34" charset="0"/>
                        </a:rPr>
                        <a:t>15’840.00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277300"/>
                  </a:ext>
                </a:extLst>
              </a:tr>
              <a:tr h="208632"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Diverse Erträge / Sponsoring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20.00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CH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CH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100" b="0" i="0" u="none" strike="noStrike">
                          <a:solidFill>
                            <a:srgbClr val="4472C4"/>
                          </a:solidFill>
                          <a:effectLst/>
                          <a:latin typeface="Arial Narrow" panose="020B0606020202030204" pitchFamily="34" charset="0"/>
                        </a:rPr>
                        <a:t>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4726534"/>
                  </a:ext>
                </a:extLst>
              </a:tr>
              <a:tr h="208632"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Auflösung Solaridätsfonds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CH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CH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100" b="0" i="0" u="none" strike="noStrike">
                          <a:solidFill>
                            <a:srgbClr val="4472C4"/>
                          </a:solidFill>
                          <a:effectLst/>
                          <a:latin typeface="Arial Narrow" panose="020B0606020202030204" pitchFamily="34" charset="0"/>
                        </a:rPr>
                        <a:t>960.00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330046"/>
                  </a:ext>
                </a:extLst>
              </a:tr>
              <a:tr h="208632"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Zinserträge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CH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CH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100" b="0" i="0" u="none" strike="noStrike">
                          <a:solidFill>
                            <a:srgbClr val="4472C4"/>
                          </a:solidFill>
                          <a:effectLst/>
                          <a:latin typeface="Arial Narrow" panose="020B0606020202030204" pitchFamily="34" charset="0"/>
                        </a:rPr>
                        <a:t>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732293"/>
                  </a:ext>
                </a:extLst>
              </a:tr>
              <a:tr h="208632"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Total Erträge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17’300.00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CH" sz="11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16’680.00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CH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100" b="1" i="0" u="none" strike="noStrike">
                          <a:solidFill>
                            <a:srgbClr val="4472C4"/>
                          </a:solidFill>
                          <a:effectLst/>
                          <a:latin typeface="Arial Narrow" panose="020B0606020202030204" pitchFamily="34" charset="0"/>
                        </a:rPr>
                        <a:t>16’800.00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270215"/>
                  </a:ext>
                </a:extLst>
              </a:tr>
              <a:tr h="208632">
                <a:tc>
                  <a:txBody>
                    <a:bodyPr/>
                    <a:lstStyle/>
                    <a:p>
                      <a:pPr algn="l" fontAlgn="ctr"/>
                      <a:endParaRPr lang="de-CH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CH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CH" sz="11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4472C4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5378913"/>
                  </a:ext>
                </a:extLst>
              </a:tr>
              <a:tr h="208632"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Aufwand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CH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CH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4472C4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6453658"/>
                  </a:ext>
                </a:extLst>
              </a:tr>
              <a:tr h="208632"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Anlässe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8’042.70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CH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6’500.00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CH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100" b="0" i="0" u="none" strike="noStrike">
                          <a:solidFill>
                            <a:srgbClr val="4472C4"/>
                          </a:solidFill>
                          <a:effectLst/>
                          <a:latin typeface="Arial Narrow" panose="020B0606020202030204" pitchFamily="34" charset="0"/>
                        </a:rPr>
                        <a:t>8’800.00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939423"/>
                  </a:ext>
                </a:extLst>
              </a:tr>
              <a:tr h="208632"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Beiträge SKAL International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6’737.88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CH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6’465.00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CH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100" b="0" i="0" u="none" strike="noStrike">
                          <a:solidFill>
                            <a:srgbClr val="4472C4"/>
                          </a:solidFill>
                          <a:effectLst/>
                          <a:latin typeface="Arial Narrow" panose="020B0606020202030204" pitchFamily="34" charset="0"/>
                        </a:rPr>
                        <a:t>6’052.00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0676098"/>
                  </a:ext>
                </a:extLst>
              </a:tr>
              <a:tr h="208632"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Büromaterial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57.50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CH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CH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100" b="0" i="0" u="none" strike="noStrike">
                          <a:solidFill>
                            <a:srgbClr val="4472C4"/>
                          </a:solidFill>
                          <a:effectLst/>
                          <a:latin typeface="Arial Narrow" panose="020B0606020202030204" pitchFamily="34" charset="0"/>
                        </a:rPr>
                        <a:t>100.00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0933501"/>
                  </a:ext>
                </a:extLst>
              </a:tr>
              <a:tr h="218567"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Druckkosten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CH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CH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100" b="0" i="0" u="none" strike="noStrike">
                          <a:solidFill>
                            <a:srgbClr val="4472C4"/>
                          </a:solidFill>
                          <a:effectLst/>
                          <a:latin typeface="Arial Narrow" panose="020B0606020202030204" pitchFamily="34" charset="0"/>
                        </a:rPr>
                        <a:t>50.00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158406"/>
                  </a:ext>
                </a:extLst>
              </a:tr>
              <a:tr h="218567"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Sekretariat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2’154.00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CH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2’297.00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CH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100" b="0" i="0" u="none" strike="noStrike">
                          <a:solidFill>
                            <a:srgbClr val="4472C4"/>
                          </a:solidFill>
                          <a:effectLst/>
                          <a:latin typeface="Arial Narrow" panose="020B0606020202030204" pitchFamily="34" charset="0"/>
                        </a:rPr>
                        <a:t>500.00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187845"/>
                  </a:ext>
                </a:extLst>
              </a:tr>
              <a:tr h="218567"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Webseite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411.85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CH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413.00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CH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100" b="0" i="0" u="none" strike="noStrike">
                          <a:solidFill>
                            <a:srgbClr val="4472C4"/>
                          </a:solidFill>
                          <a:effectLst/>
                          <a:latin typeface="Arial Narrow" panose="020B0606020202030204" pitchFamily="34" charset="0"/>
                        </a:rPr>
                        <a:t>204.00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690851"/>
                  </a:ext>
                </a:extLst>
              </a:tr>
              <a:tr h="208632"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Diverses/Geschenke/Vorstand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145.00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CH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CH" sz="11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100" b="0" i="0" u="none" strike="noStrike">
                          <a:solidFill>
                            <a:srgbClr val="4472C4"/>
                          </a:solidFill>
                          <a:effectLst/>
                          <a:latin typeface="Arial Narrow" panose="020B0606020202030204" pitchFamily="34" charset="0"/>
                        </a:rPr>
                        <a:t>800.00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253080"/>
                  </a:ext>
                </a:extLst>
              </a:tr>
              <a:tr h="208632"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Bankspesen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165.50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CH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CH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100" b="0" i="0" u="none" strike="noStrike">
                          <a:solidFill>
                            <a:srgbClr val="4472C4"/>
                          </a:solidFill>
                          <a:effectLst/>
                          <a:latin typeface="Arial Narrow" panose="020B0606020202030204" pitchFamily="34" charset="0"/>
                        </a:rPr>
                        <a:t>150.00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228715"/>
                  </a:ext>
                </a:extLst>
              </a:tr>
              <a:tr h="208632"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Total Aufwand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17’714.43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CH" sz="11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16’425.00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CH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100" b="1" i="0" u="none" strike="noStrike">
                          <a:solidFill>
                            <a:srgbClr val="4472C4"/>
                          </a:solidFill>
                          <a:effectLst/>
                          <a:latin typeface="Arial Narrow" panose="020B0606020202030204" pitchFamily="34" charset="0"/>
                        </a:rPr>
                        <a:t>16’656.00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743682"/>
                  </a:ext>
                </a:extLst>
              </a:tr>
              <a:tr h="208632">
                <a:tc>
                  <a:txBody>
                    <a:bodyPr/>
                    <a:lstStyle/>
                    <a:p>
                      <a:pPr algn="l" fontAlgn="ctr"/>
                      <a:endParaRPr lang="de-CH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CH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CH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000" b="0" i="0" u="none" strike="noStrike">
                          <a:solidFill>
                            <a:srgbClr val="4472C4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443019"/>
                  </a:ext>
                </a:extLst>
              </a:tr>
              <a:tr h="248372">
                <a:tc>
                  <a:txBody>
                    <a:bodyPr/>
                    <a:lstStyle/>
                    <a:p>
                      <a:pPr algn="l" fontAlgn="ctr"/>
                      <a:r>
                        <a:rPr lang="de-CH" sz="13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Gewinn / Verlust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CH" sz="13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-414.43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de-CH" sz="13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3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255.00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CH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300" b="1" i="0" u="none" strike="noStrike" dirty="0">
                          <a:solidFill>
                            <a:srgbClr val="4472C4"/>
                          </a:solidFill>
                          <a:effectLst/>
                          <a:latin typeface="Arial Narrow" panose="020B0606020202030204" pitchFamily="34" charset="0"/>
                        </a:rPr>
                        <a:t>144.00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993792"/>
                  </a:ext>
                </a:extLst>
              </a:tr>
            </a:tbl>
          </a:graphicData>
        </a:graphic>
      </p:graphicFrame>
      <p:pic>
        <p:nvPicPr>
          <p:cNvPr id="5" name="Grafik 4">
            <a:extLst>
              <a:ext uri="{FF2B5EF4-FFF2-40B4-BE49-F238E27FC236}">
                <a16:creationId xmlns:a16="http://schemas.microsoft.com/office/drawing/2014/main" id="{70C9160C-561E-D7B4-6636-4B3A79683B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54"/>
          <a:stretch/>
        </p:blipFill>
        <p:spPr>
          <a:xfrm>
            <a:off x="5796136" y="307042"/>
            <a:ext cx="2806056" cy="84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806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521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e-CH" sz="2000" dirty="0"/>
              <a:t>					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600200"/>
            <a:ext cx="800323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dirty="0">
                <a:latin typeface="Century Gothic" panose="020B0502020202020204" pitchFamily="34" charset="0"/>
              </a:rPr>
              <a:t>6. Revisorenbericht, Genehmigung </a:t>
            </a:r>
          </a:p>
          <a:p>
            <a:pPr marL="0" indent="0">
              <a:buNone/>
            </a:pPr>
            <a:r>
              <a:rPr lang="de-CH" dirty="0">
                <a:latin typeface="Century Gothic" panose="020B0502020202020204" pitchFamily="34" charset="0"/>
              </a:rPr>
              <a:t>    </a:t>
            </a:r>
            <a:r>
              <a:rPr lang="de-CH">
                <a:latin typeface="Century Gothic" panose="020B0502020202020204" pitchFamily="34" charset="0"/>
              </a:rPr>
              <a:t>Jahresrechnung 2023 </a:t>
            </a:r>
            <a:r>
              <a:rPr lang="de-CH" dirty="0">
                <a:latin typeface="Century Gothic" panose="020B0502020202020204" pitchFamily="34" charset="0"/>
              </a:rPr>
              <a:t>+ </a:t>
            </a:r>
            <a:r>
              <a:rPr lang="de-CH">
                <a:latin typeface="Century Gothic" panose="020B0502020202020204" pitchFamily="34" charset="0"/>
              </a:rPr>
              <a:t>Budget 2024</a:t>
            </a:r>
            <a:endParaRPr lang="de-CH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de-CH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de-CH" sz="2200" dirty="0">
                <a:latin typeface="Century Gothic" panose="020B0502020202020204" pitchFamily="34" charset="0"/>
              </a:rPr>
              <a:t>      &gt; Die Revisoren: </a:t>
            </a:r>
            <a:br>
              <a:rPr lang="de-CH" sz="2200" dirty="0">
                <a:latin typeface="Century Gothic" panose="020B0502020202020204" pitchFamily="34" charset="0"/>
              </a:rPr>
            </a:br>
            <a:r>
              <a:rPr lang="de-CH" sz="2200" dirty="0">
                <a:latin typeface="Century Gothic" panose="020B0502020202020204" pitchFamily="34" charset="0"/>
              </a:rPr>
              <a:t>         Thomas Baumann und Hannes Imboden </a:t>
            </a:r>
          </a:p>
          <a:p>
            <a:pPr marL="0" indent="0">
              <a:buNone/>
            </a:pPr>
            <a:endParaRPr lang="de-CH" dirty="0">
              <a:solidFill>
                <a:srgbClr val="FF0000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A86B538-8D6B-55C5-6773-5D210A3AE6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54"/>
          <a:stretch/>
        </p:blipFill>
        <p:spPr>
          <a:xfrm>
            <a:off x="5796136" y="307042"/>
            <a:ext cx="2806056" cy="849590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9105D22-03C5-9E10-FD20-E15250E56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CACE0-259D-4A10-8DC1-5498699C1D56}" type="slidenum">
              <a:rPr lang="de-CH" smtClean="0"/>
              <a:t>14</a:t>
            </a:fld>
            <a:endParaRPr lang="de-CH" dirty="0"/>
          </a:p>
        </p:txBody>
      </p:sp>
      <p:sp>
        <p:nvSpPr>
          <p:cNvPr id="4" name="Fußzeilenplatzhalter 1">
            <a:extLst>
              <a:ext uri="{FF2B5EF4-FFF2-40B4-BE49-F238E27FC236}">
                <a16:creationId xmlns:a16="http://schemas.microsoft.com/office/drawing/2014/main" id="{72AEB8DB-0C21-440F-C794-00C026C7C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568" y="6333728"/>
            <a:ext cx="3096344" cy="365125"/>
          </a:xfrm>
        </p:spPr>
        <p:txBody>
          <a:bodyPr/>
          <a:lstStyle/>
          <a:p>
            <a:pPr algn="l"/>
            <a:r>
              <a:rPr lang="de-CH" sz="1100">
                <a:latin typeface="Century Gothic" panose="020B0502020202020204" pitchFamily="34" charset="0"/>
              </a:rPr>
              <a:t>MV 2024 </a:t>
            </a:r>
            <a:r>
              <a:rPr lang="de-CH" sz="1100" dirty="0">
                <a:latin typeface="Century Gothic" panose="020B0502020202020204" pitchFamily="34" charset="0"/>
              </a:rPr>
              <a:t>vom Mittwoch</a:t>
            </a:r>
            <a:r>
              <a:rPr lang="de-CH" sz="1100">
                <a:latin typeface="Century Gothic" panose="020B0502020202020204" pitchFamily="34" charset="0"/>
              </a:rPr>
              <a:t>, 14. Februar 2024</a:t>
            </a:r>
            <a:endParaRPr lang="de-CH" sz="11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453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521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e-CH" sz="2000" dirty="0"/>
              <a:t>					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600200"/>
            <a:ext cx="8003232" cy="4525963"/>
          </a:xfrm>
        </p:spPr>
        <p:txBody>
          <a:bodyPr>
            <a:normAutofit/>
          </a:bodyPr>
          <a:lstStyle/>
          <a:p>
            <a:pPr marL="514350" indent="-514350">
              <a:buAutoNum type="arabicPeriod" startAt="7"/>
            </a:pPr>
            <a:r>
              <a:rPr lang="de-CH" dirty="0">
                <a:latin typeface="Century Gothic" panose="020B0502020202020204" pitchFamily="34" charset="0"/>
              </a:rPr>
              <a:t>Décharge des Vorstandes</a:t>
            </a:r>
          </a:p>
          <a:p>
            <a:pPr marL="0" indent="0">
              <a:buNone/>
            </a:pPr>
            <a:endParaRPr lang="de-CH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de-CH" dirty="0">
              <a:solidFill>
                <a:srgbClr val="FF0000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A86B538-8D6B-55C5-6773-5D210A3AE6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54"/>
          <a:stretch/>
        </p:blipFill>
        <p:spPr>
          <a:xfrm>
            <a:off x="5796136" y="307042"/>
            <a:ext cx="2806056" cy="849590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9105D22-03C5-9E10-FD20-E15250E56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CACE0-259D-4A10-8DC1-5498699C1D56}" type="slidenum">
              <a:rPr lang="de-CH" smtClean="0"/>
              <a:t>15</a:t>
            </a:fld>
            <a:endParaRPr lang="de-CH" dirty="0"/>
          </a:p>
        </p:txBody>
      </p:sp>
      <p:sp>
        <p:nvSpPr>
          <p:cNvPr id="4" name="Fußzeilenplatzhalter 1">
            <a:extLst>
              <a:ext uri="{FF2B5EF4-FFF2-40B4-BE49-F238E27FC236}">
                <a16:creationId xmlns:a16="http://schemas.microsoft.com/office/drawing/2014/main" id="{6BCFCCED-DCB8-8015-C682-88249E02D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568" y="6333728"/>
            <a:ext cx="3096344" cy="365125"/>
          </a:xfrm>
        </p:spPr>
        <p:txBody>
          <a:bodyPr/>
          <a:lstStyle/>
          <a:p>
            <a:pPr algn="l"/>
            <a:r>
              <a:rPr lang="de-CH" sz="1100">
                <a:latin typeface="Century Gothic" panose="020B0502020202020204" pitchFamily="34" charset="0"/>
              </a:rPr>
              <a:t>MV 2024 </a:t>
            </a:r>
            <a:r>
              <a:rPr lang="de-CH" sz="1100" dirty="0">
                <a:latin typeface="Century Gothic" panose="020B0502020202020204" pitchFamily="34" charset="0"/>
              </a:rPr>
              <a:t>vom Mittwoch</a:t>
            </a:r>
            <a:r>
              <a:rPr lang="de-CH" sz="1100">
                <a:latin typeface="Century Gothic" panose="020B0502020202020204" pitchFamily="34" charset="0"/>
              </a:rPr>
              <a:t>, 14. Februar 2024</a:t>
            </a:r>
            <a:endParaRPr lang="de-CH" sz="11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542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521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e-CH" sz="2000" dirty="0"/>
              <a:t>					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600200"/>
            <a:ext cx="800323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dirty="0">
                <a:latin typeface="Century Gothic" panose="020B0502020202020204" pitchFamily="34" charset="0"/>
              </a:rPr>
              <a:t>8</a:t>
            </a:r>
            <a:r>
              <a:rPr lang="de-CH">
                <a:latin typeface="Century Gothic" panose="020B0502020202020204" pitchFamily="34" charset="0"/>
              </a:rPr>
              <a:t>. Vorstand </a:t>
            </a:r>
            <a:endParaRPr lang="de-CH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de-CH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de-CH" sz="220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Verabschiedung</a:t>
            </a:r>
          </a:p>
          <a:p>
            <a:pPr marL="0" indent="0">
              <a:buNone/>
            </a:pPr>
            <a:r>
              <a:rPr lang="de-CH" sz="220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Uschi Tschannen und Reto Zuberbühler </a:t>
            </a:r>
            <a:endParaRPr lang="de-CH" sz="2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de-CH" sz="22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de-CH" sz="2000" dirty="0">
                <a:latin typeface="Century Gothic" panose="020B0502020202020204" pitchFamily="34" charset="0"/>
              </a:rPr>
              <a:t>     </a:t>
            </a:r>
          </a:p>
          <a:p>
            <a:pPr marL="0" indent="0">
              <a:buNone/>
            </a:pPr>
            <a:r>
              <a:rPr lang="de-CH" sz="2000" dirty="0">
                <a:latin typeface="Century Gothic" panose="020B0502020202020204" pitchFamily="34" charset="0"/>
              </a:rPr>
              <a:t>    </a:t>
            </a:r>
            <a:r>
              <a:rPr lang="de-CH" dirty="0">
                <a:latin typeface="Century Gothic" panose="020B0502020202020204" pitchFamily="34" charset="0"/>
              </a:rPr>
              <a:t> </a:t>
            </a:r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949CC7C-4FCF-C864-6D36-D33F7D5FFC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54"/>
          <a:stretch/>
        </p:blipFill>
        <p:spPr>
          <a:xfrm>
            <a:off x="5796136" y="307042"/>
            <a:ext cx="2806056" cy="849590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C099CCD-319A-13D3-71D4-4F74F91EB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CACE0-259D-4A10-8DC1-5498699C1D56}" type="slidenum">
              <a:rPr lang="de-CH" smtClean="0"/>
              <a:t>16</a:t>
            </a:fld>
            <a:endParaRPr lang="de-CH" dirty="0"/>
          </a:p>
        </p:txBody>
      </p:sp>
      <p:sp>
        <p:nvSpPr>
          <p:cNvPr id="4" name="Fußzeilenplatzhalter 1">
            <a:extLst>
              <a:ext uri="{FF2B5EF4-FFF2-40B4-BE49-F238E27FC236}">
                <a16:creationId xmlns:a16="http://schemas.microsoft.com/office/drawing/2014/main" id="{C3C52BFB-298A-157A-A781-8D3219BA6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568" y="6333728"/>
            <a:ext cx="3096344" cy="365125"/>
          </a:xfrm>
        </p:spPr>
        <p:txBody>
          <a:bodyPr/>
          <a:lstStyle/>
          <a:p>
            <a:pPr algn="l"/>
            <a:r>
              <a:rPr lang="de-CH" sz="1100">
                <a:latin typeface="Century Gothic" panose="020B0502020202020204" pitchFamily="34" charset="0"/>
              </a:rPr>
              <a:t>MV 2024 </a:t>
            </a:r>
            <a:r>
              <a:rPr lang="de-CH" sz="1100" dirty="0">
                <a:latin typeface="Century Gothic" panose="020B0502020202020204" pitchFamily="34" charset="0"/>
              </a:rPr>
              <a:t>vom Mittwoch</a:t>
            </a:r>
            <a:r>
              <a:rPr lang="de-CH" sz="1100">
                <a:latin typeface="Century Gothic" panose="020B0502020202020204" pitchFamily="34" charset="0"/>
              </a:rPr>
              <a:t>, 14. Februar 2024</a:t>
            </a:r>
            <a:endParaRPr lang="de-CH" sz="11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866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521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e-CH" sz="2000" dirty="0"/>
              <a:t>					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5576" y="1600200"/>
            <a:ext cx="793122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dirty="0">
                <a:latin typeface="Century Gothic" panose="020B0502020202020204" pitchFamily="34" charset="0"/>
              </a:rPr>
              <a:t>8</a:t>
            </a:r>
            <a:r>
              <a:rPr lang="de-CH">
                <a:latin typeface="Century Gothic" panose="020B0502020202020204" pitchFamily="34" charset="0"/>
              </a:rPr>
              <a:t>. Vorstand: </a:t>
            </a:r>
            <a:r>
              <a:rPr lang="de-CH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Ergänzungswahlen </a:t>
            </a:r>
          </a:p>
          <a:p>
            <a:pPr marL="0" indent="0">
              <a:buNone/>
            </a:pPr>
            <a:br>
              <a:rPr lang="de-CH" sz="2200">
                <a:latin typeface="Century Gothic" panose="020B0502020202020204" pitchFamily="34" charset="0"/>
              </a:rPr>
            </a:br>
            <a:r>
              <a:rPr lang="de-CH" sz="2200">
                <a:latin typeface="Century Gothic" panose="020B0502020202020204" pitchFamily="34" charset="0"/>
              </a:rPr>
              <a:t>  Jerun Vils			      Ueli Schneider</a:t>
            </a:r>
          </a:p>
          <a:p>
            <a:pPr marL="0" indent="0">
              <a:buNone/>
            </a:pPr>
            <a:endParaRPr lang="de-CH" sz="2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de-CH" sz="22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de-CH" sz="2000" dirty="0">
                <a:latin typeface="Century Gothic" panose="020B0502020202020204" pitchFamily="34" charset="0"/>
              </a:rPr>
              <a:t>     </a:t>
            </a:r>
          </a:p>
          <a:p>
            <a:pPr marL="0" indent="0">
              <a:buNone/>
            </a:pPr>
            <a:r>
              <a:rPr lang="de-CH" sz="2000" dirty="0">
                <a:latin typeface="Century Gothic" panose="020B0502020202020204" pitchFamily="34" charset="0"/>
              </a:rPr>
              <a:t>    </a:t>
            </a:r>
            <a:r>
              <a:rPr lang="de-CH" dirty="0">
                <a:latin typeface="Century Gothic" panose="020B0502020202020204" pitchFamily="34" charset="0"/>
              </a:rPr>
              <a:t> </a:t>
            </a:r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949CC7C-4FCF-C864-6D36-D33F7D5FFC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54"/>
          <a:stretch/>
        </p:blipFill>
        <p:spPr>
          <a:xfrm>
            <a:off x="5796136" y="307042"/>
            <a:ext cx="2806056" cy="849590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C099CCD-319A-13D3-71D4-4F74F91EB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CACE0-259D-4A10-8DC1-5498699C1D56}" type="slidenum">
              <a:rPr lang="de-CH" smtClean="0"/>
              <a:t>17</a:t>
            </a:fld>
            <a:endParaRPr lang="de-CH" dirty="0"/>
          </a:p>
        </p:txBody>
      </p:sp>
      <p:pic>
        <p:nvPicPr>
          <p:cNvPr id="8" name="Grafik 7" descr="Ein Bild, das Himmel, Kleidung, Menschliches Gesicht, Person enthält.&#10;&#10;Automatisch generierte Beschreibung">
            <a:extLst>
              <a:ext uri="{FF2B5EF4-FFF2-40B4-BE49-F238E27FC236}">
                <a16:creationId xmlns:a16="http://schemas.microsoft.com/office/drawing/2014/main" id="{2EA5A4C7-38E1-FEC4-09DC-B0B4BBF668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062822"/>
            <a:ext cx="2880000" cy="2880000"/>
          </a:xfrm>
          <a:prstGeom prst="rect">
            <a:avLst/>
          </a:prstGeom>
        </p:spPr>
      </p:pic>
      <p:pic>
        <p:nvPicPr>
          <p:cNvPr id="10" name="Grafik 9" descr="Ein Bild, das Menschliches Gesicht, Person, Lächeln, Shirt enthält.&#10;&#10;Automatisch generierte Beschreibung">
            <a:extLst>
              <a:ext uri="{FF2B5EF4-FFF2-40B4-BE49-F238E27FC236}">
                <a16:creationId xmlns:a16="http://schemas.microsoft.com/office/drawing/2014/main" id="{CD0B5DF7-CDF3-324B-FC51-30AE943E05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184" y="3195680"/>
            <a:ext cx="2880000" cy="2753280"/>
          </a:xfrm>
          <a:prstGeom prst="rect">
            <a:avLst/>
          </a:prstGeom>
        </p:spPr>
      </p:pic>
      <p:sp>
        <p:nvSpPr>
          <p:cNvPr id="11" name="Fußzeilenplatzhalter 1">
            <a:extLst>
              <a:ext uri="{FF2B5EF4-FFF2-40B4-BE49-F238E27FC236}">
                <a16:creationId xmlns:a16="http://schemas.microsoft.com/office/drawing/2014/main" id="{8C3F7025-1AC3-F4AE-1A26-7BBD34905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568" y="6333728"/>
            <a:ext cx="3096344" cy="365125"/>
          </a:xfrm>
        </p:spPr>
        <p:txBody>
          <a:bodyPr/>
          <a:lstStyle/>
          <a:p>
            <a:pPr algn="l"/>
            <a:r>
              <a:rPr lang="de-CH" sz="1100">
                <a:latin typeface="Century Gothic" panose="020B0502020202020204" pitchFamily="34" charset="0"/>
              </a:rPr>
              <a:t>MV 2024 </a:t>
            </a:r>
            <a:r>
              <a:rPr lang="de-CH" sz="1100" dirty="0">
                <a:latin typeface="Century Gothic" panose="020B0502020202020204" pitchFamily="34" charset="0"/>
              </a:rPr>
              <a:t>vom Mittwoch</a:t>
            </a:r>
            <a:r>
              <a:rPr lang="de-CH" sz="1100">
                <a:latin typeface="Century Gothic" panose="020B0502020202020204" pitchFamily="34" charset="0"/>
              </a:rPr>
              <a:t>, 14. Februar 2024</a:t>
            </a:r>
            <a:endParaRPr lang="de-CH" sz="11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2220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521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e-CH" sz="2000" dirty="0"/>
              <a:t>					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600200"/>
            <a:ext cx="800323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dirty="0">
                <a:latin typeface="Century Gothic" panose="020B0502020202020204" pitchFamily="34" charset="0"/>
              </a:rPr>
              <a:t>Vorstand SKÅL Bern</a:t>
            </a:r>
          </a:p>
          <a:p>
            <a:pPr marL="0" indent="0">
              <a:buNone/>
            </a:pPr>
            <a:endParaRPr lang="de-CH" sz="2000" dirty="0">
              <a:latin typeface="Century Gothic" panose="020B050202020202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CH" sz="2000" dirty="0">
                <a:latin typeface="Century Gothic" panose="020B0502020202020204" pitchFamily="34" charset="0"/>
              </a:rPr>
              <a:t>Hans-Peter Ernst		Präsident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CH" sz="2000" dirty="0">
                <a:latin typeface="Century Gothic" panose="020B0502020202020204" pitchFamily="34" charset="0"/>
              </a:rPr>
              <a:t>Jerun Vils			Vizepräsident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CH" sz="2000" dirty="0">
                <a:latin typeface="Century Gothic" panose="020B0502020202020204" pitchFamily="34" charset="0"/>
              </a:rPr>
              <a:t>Tina Neuenschwander 	Kassierin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CH" sz="2000" dirty="0">
                <a:latin typeface="Century Gothic" panose="020B0502020202020204" pitchFamily="34" charset="0"/>
              </a:rPr>
              <a:t>Florence Zaugg		Beisitzerin</a:t>
            </a:r>
          </a:p>
          <a:p>
            <a:pPr>
              <a:spcBef>
                <a:spcPts val="0"/>
              </a:spcBef>
              <a:spcAft>
                <a:spcPts val="1200"/>
              </a:spcAft>
              <a:tabLst>
                <a:tab pos="3676650" algn="l"/>
              </a:tabLst>
            </a:pPr>
            <a:r>
              <a:rPr lang="de-CH" sz="2000" dirty="0">
                <a:latin typeface="Century Gothic" panose="020B0502020202020204" pitchFamily="34" charset="0"/>
              </a:rPr>
              <a:t>Ueli Schneider	Beisitzer </a:t>
            </a:r>
          </a:p>
          <a:p>
            <a:pPr marL="0" indent="0">
              <a:buNone/>
            </a:pPr>
            <a:endParaRPr lang="de-CH" sz="20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de-CH" sz="2000" dirty="0">
                <a:latin typeface="Century Gothic" panose="020B0502020202020204" pitchFamily="34" charset="0"/>
              </a:rPr>
              <a:t>    </a:t>
            </a:r>
            <a:r>
              <a:rPr lang="de-CH" dirty="0">
                <a:latin typeface="Century Gothic" panose="020B0502020202020204" pitchFamily="34" charset="0"/>
              </a:rPr>
              <a:t> </a:t>
            </a:r>
          </a:p>
          <a:p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949CC7C-4FCF-C864-6D36-D33F7D5FFC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54"/>
          <a:stretch/>
        </p:blipFill>
        <p:spPr>
          <a:xfrm>
            <a:off x="5796136" y="307042"/>
            <a:ext cx="2806056" cy="849590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229675D-3C3E-5761-6B85-C4345A6BD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CACE0-259D-4A10-8DC1-5498699C1D56}" type="slidenum">
              <a:rPr lang="de-CH" smtClean="0"/>
              <a:t>18</a:t>
            </a:fld>
            <a:endParaRPr lang="de-CH" dirty="0"/>
          </a:p>
        </p:txBody>
      </p:sp>
      <p:sp>
        <p:nvSpPr>
          <p:cNvPr id="4" name="Fußzeilenplatzhalter 1">
            <a:extLst>
              <a:ext uri="{FF2B5EF4-FFF2-40B4-BE49-F238E27FC236}">
                <a16:creationId xmlns:a16="http://schemas.microsoft.com/office/drawing/2014/main" id="{7F484F5E-2CE6-946D-C80B-C36E67207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568" y="6333728"/>
            <a:ext cx="3096344" cy="365125"/>
          </a:xfrm>
        </p:spPr>
        <p:txBody>
          <a:bodyPr/>
          <a:lstStyle/>
          <a:p>
            <a:pPr algn="l"/>
            <a:r>
              <a:rPr lang="de-CH" sz="1100">
                <a:latin typeface="Century Gothic" panose="020B0502020202020204" pitchFamily="34" charset="0"/>
              </a:rPr>
              <a:t>MV 2024 </a:t>
            </a:r>
            <a:r>
              <a:rPr lang="de-CH" sz="1100" dirty="0">
                <a:latin typeface="Century Gothic" panose="020B0502020202020204" pitchFamily="34" charset="0"/>
              </a:rPr>
              <a:t>vom Mittwoch</a:t>
            </a:r>
            <a:r>
              <a:rPr lang="de-CH" sz="1100">
                <a:latin typeface="Century Gothic" panose="020B0502020202020204" pitchFamily="34" charset="0"/>
              </a:rPr>
              <a:t>, 14. Februar 2024</a:t>
            </a:r>
            <a:endParaRPr lang="de-CH" sz="11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7395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521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e-CH" sz="2000" dirty="0"/>
              <a:t>					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5576" y="1600200"/>
            <a:ext cx="793122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dirty="0">
                <a:latin typeface="Century Gothic" panose="020B0502020202020204" pitchFamily="34" charset="0"/>
              </a:rPr>
              <a:t>8. </a:t>
            </a:r>
            <a:r>
              <a:rPr lang="de-CH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Secretary</a:t>
            </a:r>
          </a:p>
          <a:p>
            <a:pPr marL="0" indent="0">
              <a:buNone/>
            </a:pPr>
            <a:endParaRPr lang="de-CH" sz="2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de-CH" sz="2200" dirty="0">
                <a:latin typeface="Century Gothic" panose="020B0502020202020204" pitchFamily="34" charset="0"/>
              </a:rPr>
              <a:t>Beatrice Imboden-Engler</a:t>
            </a:r>
          </a:p>
          <a:p>
            <a:pPr marL="0" indent="0">
              <a:buNone/>
            </a:pPr>
            <a:endParaRPr lang="de-CH" sz="2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de-CH" sz="22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de-CH" sz="2000" dirty="0">
                <a:latin typeface="Century Gothic" panose="020B0502020202020204" pitchFamily="34" charset="0"/>
              </a:rPr>
              <a:t>     </a:t>
            </a:r>
          </a:p>
          <a:p>
            <a:pPr marL="0" indent="0">
              <a:buNone/>
            </a:pPr>
            <a:r>
              <a:rPr lang="de-CH" sz="2000" dirty="0">
                <a:latin typeface="Century Gothic" panose="020B0502020202020204" pitchFamily="34" charset="0"/>
              </a:rPr>
              <a:t>    </a:t>
            </a:r>
            <a:r>
              <a:rPr lang="de-CH" dirty="0">
                <a:latin typeface="Century Gothic" panose="020B0502020202020204" pitchFamily="34" charset="0"/>
              </a:rPr>
              <a:t> </a:t>
            </a:r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949CC7C-4FCF-C864-6D36-D33F7D5FFC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54"/>
          <a:stretch/>
        </p:blipFill>
        <p:spPr>
          <a:xfrm>
            <a:off x="5796136" y="307042"/>
            <a:ext cx="2806056" cy="849590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C099CCD-319A-13D3-71D4-4F74F91EB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CACE0-259D-4A10-8DC1-5498699C1D56}" type="slidenum">
              <a:rPr lang="de-CH" smtClean="0"/>
              <a:t>19</a:t>
            </a:fld>
            <a:endParaRPr lang="de-CH" dirty="0"/>
          </a:p>
        </p:txBody>
      </p:sp>
      <p:sp>
        <p:nvSpPr>
          <p:cNvPr id="11" name="Fußzeilenplatzhalter 1">
            <a:extLst>
              <a:ext uri="{FF2B5EF4-FFF2-40B4-BE49-F238E27FC236}">
                <a16:creationId xmlns:a16="http://schemas.microsoft.com/office/drawing/2014/main" id="{8C3F7025-1AC3-F4AE-1A26-7BBD34905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568" y="6333728"/>
            <a:ext cx="3096344" cy="365125"/>
          </a:xfrm>
        </p:spPr>
        <p:txBody>
          <a:bodyPr/>
          <a:lstStyle/>
          <a:p>
            <a:pPr algn="l"/>
            <a:r>
              <a:rPr lang="de-CH" sz="1100">
                <a:latin typeface="Century Gothic" panose="020B0502020202020204" pitchFamily="34" charset="0"/>
              </a:rPr>
              <a:t>MV 2024 </a:t>
            </a:r>
            <a:r>
              <a:rPr lang="de-CH" sz="1100" dirty="0">
                <a:latin typeface="Century Gothic" panose="020B0502020202020204" pitchFamily="34" charset="0"/>
              </a:rPr>
              <a:t>vom Mittwoch</a:t>
            </a:r>
            <a:r>
              <a:rPr lang="de-CH" sz="1100">
                <a:latin typeface="Century Gothic" panose="020B0502020202020204" pitchFamily="34" charset="0"/>
              </a:rPr>
              <a:t>, 14. Februar 2024</a:t>
            </a:r>
            <a:endParaRPr lang="de-CH" sz="1100" dirty="0">
              <a:latin typeface="Century Gothic" panose="020B0502020202020204" pitchFamily="34" charset="0"/>
            </a:endParaRPr>
          </a:p>
        </p:txBody>
      </p:sp>
      <p:pic>
        <p:nvPicPr>
          <p:cNvPr id="7" name="Grafik 6" descr="Ein Bild, das Menschliches Gesicht, Person, Kleidung, Lächeln enthält.&#10;&#10;Automatisch generierte Beschreibung">
            <a:extLst>
              <a:ext uri="{FF2B5EF4-FFF2-40B4-BE49-F238E27FC236}">
                <a16:creationId xmlns:a16="http://schemas.microsoft.com/office/drawing/2014/main" id="{997EA70D-B33C-E4AD-4C40-60BA2AD03B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200" y="2564904"/>
            <a:ext cx="2880000" cy="329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949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521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e-CH" sz="2000" dirty="0"/>
              <a:t>					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5576" y="1600200"/>
            <a:ext cx="793122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dirty="0">
                <a:latin typeface="Century Gothic" panose="020B0502020202020204" pitchFamily="34" charset="0"/>
              </a:rPr>
              <a:t>Begrüssung</a:t>
            </a:r>
          </a:p>
          <a:p>
            <a:pPr marL="0" indent="0">
              <a:buNone/>
            </a:pPr>
            <a:endParaRPr lang="de-CH" sz="1600" dirty="0">
              <a:latin typeface="Century Gothic" panose="020B0502020202020204" pitchFamily="34" charset="0"/>
            </a:endParaRPr>
          </a:p>
          <a:p>
            <a:r>
              <a:rPr lang="de-CH" sz="2800" dirty="0">
                <a:latin typeface="Century Gothic" panose="020B0502020202020204" pitchFamily="34" charset="0"/>
              </a:rPr>
              <a:t>Mitglieder SKAL BERN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de-CH" sz="1200" dirty="0">
              <a:latin typeface="Century Gothic" panose="020B050202020202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CH" sz="2800">
                <a:latin typeface="Century Gothic" panose="020B0502020202020204" pitchFamily="34" charset="0"/>
              </a:rPr>
              <a:t>Gäste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de-CH" sz="2800">
                <a:latin typeface="Century Gothic" panose="020B0502020202020204" pitchFamily="34" charset="0"/>
              </a:rPr>
              <a:t>   &gt; SKÅL CLUB SUISSE International</a:t>
            </a:r>
            <a:br>
              <a:rPr lang="de-CH" sz="2800">
                <a:latin typeface="Century Gothic" panose="020B0502020202020204" pitchFamily="34" charset="0"/>
              </a:rPr>
            </a:br>
            <a:br>
              <a:rPr lang="de-CH" sz="1200">
                <a:latin typeface="Century Gothic" panose="020B0502020202020204" pitchFamily="34" charset="0"/>
              </a:rPr>
            </a:br>
            <a:r>
              <a:rPr lang="de-CH" sz="2800">
                <a:latin typeface="Century Gothic" panose="020B0502020202020204" pitchFamily="34" charset="0"/>
              </a:rPr>
              <a:t> </a:t>
            </a:r>
            <a:r>
              <a:rPr lang="de-CH" sz="2800" b="1">
                <a:latin typeface="Century Gothic" panose="020B0502020202020204" pitchFamily="34" charset="0"/>
              </a:rPr>
              <a:t>     Aurélie Bourcart, Secretary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de-CH" sz="2800">
                <a:latin typeface="Century Gothic" panose="020B0502020202020204" pitchFamily="34" charset="0"/>
              </a:rPr>
              <a:t>      </a:t>
            </a:r>
            <a:r>
              <a:rPr lang="de-CH" sz="2800" b="1">
                <a:latin typeface="Century Gothic" panose="020B0502020202020204" pitchFamily="34" charset="0"/>
              </a:rPr>
              <a:t>Anaïs Baud, PR/Social Media</a:t>
            </a:r>
            <a:endParaRPr lang="de-CH" sz="2800" b="1" dirty="0">
              <a:latin typeface="Century Gothic" panose="020B050202020202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7C5CDD6-08A3-1B6D-31D6-D5C07B02A4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54"/>
          <a:stretch/>
        </p:blipFill>
        <p:spPr>
          <a:xfrm>
            <a:off x="5796136" y="307042"/>
            <a:ext cx="2806056" cy="849590"/>
          </a:xfrm>
          <a:prstGeom prst="rect">
            <a:avLst/>
          </a:prstGeo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7E64A64-6835-621B-90E5-14BB7C143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CACE0-259D-4A10-8DC1-5498699C1D56}" type="slidenum">
              <a:rPr lang="de-CH" smtClean="0"/>
              <a:t>2</a:t>
            </a:fld>
            <a:endParaRPr lang="de-CH" dirty="0"/>
          </a:p>
        </p:txBody>
      </p:sp>
      <p:sp>
        <p:nvSpPr>
          <p:cNvPr id="4" name="Fußzeilenplatzhalter 1">
            <a:extLst>
              <a:ext uri="{FF2B5EF4-FFF2-40B4-BE49-F238E27FC236}">
                <a16:creationId xmlns:a16="http://schemas.microsoft.com/office/drawing/2014/main" id="{F85A8E08-FEDC-9E6B-FFD8-8CC1F2446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568" y="6333728"/>
            <a:ext cx="3096344" cy="365125"/>
          </a:xfrm>
        </p:spPr>
        <p:txBody>
          <a:bodyPr/>
          <a:lstStyle/>
          <a:p>
            <a:pPr algn="l"/>
            <a:r>
              <a:rPr lang="de-CH" sz="1100">
                <a:latin typeface="Century Gothic" panose="020B0502020202020204" pitchFamily="34" charset="0"/>
              </a:rPr>
              <a:t>MV 2024 </a:t>
            </a:r>
            <a:r>
              <a:rPr lang="de-CH" sz="1100" dirty="0">
                <a:latin typeface="Century Gothic" panose="020B0502020202020204" pitchFamily="34" charset="0"/>
              </a:rPr>
              <a:t>vom Mittwoch</a:t>
            </a:r>
            <a:r>
              <a:rPr lang="de-CH" sz="1100">
                <a:latin typeface="Century Gothic" panose="020B0502020202020204" pitchFamily="34" charset="0"/>
              </a:rPr>
              <a:t>, 14. Februar 2024</a:t>
            </a:r>
            <a:endParaRPr lang="de-CH" sz="11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9357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521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e-CH" sz="2000" dirty="0"/>
              <a:t>					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600200"/>
            <a:ext cx="800323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dirty="0">
                <a:latin typeface="Century Gothic" panose="020B0502020202020204" pitchFamily="34" charset="0"/>
              </a:rPr>
              <a:t>9. Mutationen</a:t>
            </a:r>
          </a:p>
          <a:p>
            <a:pPr marL="0" indent="0">
              <a:buNone/>
            </a:pPr>
            <a:r>
              <a:rPr lang="de-CH" dirty="0">
                <a:latin typeface="Century Gothic" panose="020B0502020202020204" pitchFamily="34" charset="0"/>
              </a:rPr>
              <a:t>   Todesfall / Austritte / Neue Mitglieder</a:t>
            </a:r>
          </a:p>
          <a:p>
            <a:pPr marL="0" indent="0">
              <a:buNone/>
            </a:pPr>
            <a:r>
              <a:rPr lang="de-CH" sz="2000" dirty="0">
                <a:latin typeface="Century Gothic" panose="020B0502020202020204" pitchFamily="34" charset="0"/>
              </a:rPr>
              <a:t>    </a:t>
            </a:r>
            <a:r>
              <a:rPr lang="de-CH" dirty="0">
                <a:latin typeface="Century Gothic" panose="020B0502020202020204" pitchFamily="34" charset="0"/>
              </a:rPr>
              <a:t> </a:t>
            </a:r>
          </a:p>
          <a:p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949CC7C-4FCF-C864-6D36-D33F7D5FFC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54"/>
          <a:stretch/>
        </p:blipFill>
        <p:spPr>
          <a:xfrm>
            <a:off x="5796136" y="307042"/>
            <a:ext cx="2806056" cy="849590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229675D-3C3E-5761-6B85-C4345A6BD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CACE0-259D-4A10-8DC1-5498699C1D56}" type="slidenum">
              <a:rPr lang="de-CH" smtClean="0"/>
              <a:t>20</a:t>
            </a:fld>
            <a:endParaRPr lang="de-CH" dirty="0"/>
          </a:p>
        </p:txBody>
      </p:sp>
      <p:sp>
        <p:nvSpPr>
          <p:cNvPr id="4" name="Fußzeilenplatzhalter 1">
            <a:extLst>
              <a:ext uri="{FF2B5EF4-FFF2-40B4-BE49-F238E27FC236}">
                <a16:creationId xmlns:a16="http://schemas.microsoft.com/office/drawing/2014/main" id="{3C1CB7D0-EA72-1CCB-F1B4-DCDFC3BDE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568" y="6333728"/>
            <a:ext cx="3096344" cy="365125"/>
          </a:xfrm>
        </p:spPr>
        <p:txBody>
          <a:bodyPr/>
          <a:lstStyle/>
          <a:p>
            <a:pPr algn="l"/>
            <a:r>
              <a:rPr lang="de-CH" sz="1100">
                <a:latin typeface="Century Gothic" panose="020B0502020202020204" pitchFamily="34" charset="0"/>
              </a:rPr>
              <a:t>MV 2024 </a:t>
            </a:r>
            <a:r>
              <a:rPr lang="de-CH" sz="1100" dirty="0">
                <a:latin typeface="Century Gothic" panose="020B0502020202020204" pitchFamily="34" charset="0"/>
              </a:rPr>
              <a:t>vom Mittwoch</a:t>
            </a:r>
            <a:r>
              <a:rPr lang="de-CH" sz="1100">
                <a:latin typeface="Century Gothic" panose="020B0502020202020204" pitchFamily="34" charset="0"/>
              </a:rPr>
              <a:t>, 14. Februar 2024</a:t>
            </a:r>
            <a:endParaRPr lang="de-CH" sz="11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6298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521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e-CH" sz="2000" dirty="0"/>
              <a:t>					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600200"/>
            <a:ext cx="800323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dirty="0">
                <a:latin typeface="Century Gothic" panose="020B0502020202020204" pitchFamily="34" charset="0"/>
              </a:rPr>
              <a:t>Todesfall </a:t>
            </a:r>
          </a:p>
          <a:p>
            <a:pPr marL="0" indent="0">
              <a:buNone/>
            </a:pPr>
            <a:endParaRPr lang="de-CH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de-CH">
                <a:latin typeface="Century Gothic" panose="020B0502020202020204" pitchFamily="34" charset="0"/>
              </a:rPr>
              <a:t>Brigitta </a:t>
            </a:r>
            <a:r>
              <a:rPr lang="de-CH" dirty="0">
                <a:latin typeface="Century Gothic" panose="020B0502020202020204" pitchFamily="34" charset="0"/>
              </a:rPr>
              <a:t>Stutzmann   </a:t>
            </a:r>
            <a:r>
              <a:rPr lang="de-CH" dirty="0">
                <a:latin typeface="Century Gothic" panose="020B0502020202020204" pitchFamily="34" charset="0"/>
                <a:sym typeface="Wingdings 2" panose="05020102010507070707" pitchFamily="18" charset="2"/>
              </a:rPr>
              <a:t></a:t>
            </a:r>
            <a:r>
              <a:rPr lang="de-CH" dirty="0">
                <a:latin typeface="Century Gothic" panose="020B0502020202020204" pitchFamily="34" charset="0"/>
              </a:rPr>
              <a:t>17.9.2023</a:t>
            </a:r>
          </a:p>
          <a:p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949CC7C-4FCF-C864-6D36-D33F7D5FFC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54"/>
          <a:stretch/>
        </p:blipFill>
        <p:spPr>
          <a:xfrm>
            <a:off x="5796136" y="307042"/>
            <a:ext cx="2806056" cy="849590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229675D-3C3E-5761-6B85-C4345A6BD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CACE0-259D-4A10-8DC1-5498699C1D56}" type="slidenum">
              <a:rPr lang="de-CH" smtClean="0"/>
              <a:t>21</a:t>
            </a:fld>
            <a:endParaRPr lang="de-CH" dirty="0"/>
          </a:p>
        </p:txBody>
      </p:sp>
      <p:sp>
        <p:nvSpPr>
          <p:cNvPr id="4" name="Fußzeilenplatzhalter 1">
            <a:extLst>
              <a:ext uri="{FF2B5EF4-FFF2-40B4-BE49-F238E27FC236}">
                <a16:creationId xmlns:a16="http://schemas.microsoft.com/office/drawing/2014/main" id="{0B1148E7-EACA-5DEF-773C-C75FFADF9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568" y="6333728"/>
            <a:ext cx="3096344" cy="365125"/>
          </a:xfrm>
        </p:spPr>
        <p:txBody>
          <a:bodyPr/>
          <a:lstStyle/>
          <a:p>
            <a:pPr algn="l"/>
            <a:r>
              <a:rPr lang="de-CH" sz="1100">
                <a:latin typeface="Century Gothic" panose="020B0502020202020204" pitchFamily="34" charset="0"/>
              </a:rPr>
              <a:t>MV 2024 </a:t>
            </a:r>
            <a:r>
              <a:rPr lang="de-CH" sz="1100" dirty="0">
                <a:latin typeface="Century Gothic" panose="020B0502020202020204" pitchFamily="34" charset="0"/>
              </a:rPr>
              <a:t>vom Mittwoch</a:t>
            </a:r>
            <a:r>
              <a:rPr lang="de-CH" sz="1100">
                <a:latin typeface="Century Gothic" panose="020B0502020202020204" pitchFamily="34" charset="0"/>
              </a:rPr>
              <a:t>, 14. Februar 2024</a:t>
            </a:r>
            <a:endParaRPr lang="de-CH" sz="1100" dirty="0">
              <a:latin typeface="Century Gothic" panose="020B0502020202020204" pitchFamily="34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F79FBB6-7C4D-F7F0-A0AE-97DCDB0BD4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5184" y="3429000"/>
            <a:ext cx="2052000" cy="257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4025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521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e-CH" sz="2000" dirty="0"/>
              <a:t>					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600200"/>
            <a:ext cx="800323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>
                <a:latin typeface="Century Gothic" panose="020B0502020202020204" pitchFamily="34" charset="0"/>
              </a:rPr>
              <a:t>Austritte</a:t>
            </a:r>
            <a:r>
              <a:rPr lang="de-CH" b="1">
                <a:latin typeface="Century Gothic" panose="020B0502020202020204" pitchFamily="34" charset="0"/>
              </a:rPr>
              <a:t> </a:t>
            </a:r>
            <a:br>
              <a:rPr lang="de-CH" b="1">
                <a:latin typeface="Century Gothic" panose="020B0502020202020204" pitchFamily="34" charset="0"/>
              </a:rPr>
            </a:br>
            <a:endParaRPr lang="de-CH" sz="1000" b="1" dirty="0">
              <a:latin typeface="Century Gothic" panose="020B0502020202020204" pitchFamily="34" charset="0"/>
            </a:endParaRPr>
          </a:p>
          <a:p>
            <a:r>
              <a:rPr lang="de-CH">
                <a:latin typeface="Century Gothic" panose="020B0502020202020204" pitchFamily="34" charset="0"/>
              </a:rPr>
              <a:t>Abhinay Agarwal</a:t>
            </a:r>
          </a:p>
          <a:p>
            <a:r>
              <a:rPr lang="de-CH">
                <a:latin typeface="Century Gothic" panose="020B0502020202020204" pitchFamily="34" charset="0"/>
              </a:rPr>
              <a:t>Peter Friedli </a:t>
            </a:r>
          </a:p>
          <a:p>
            <a:r>
              <a:rPr lang="de-CH">
                <a:latin typeface="Century Gothic" panose="020B0502020202020204" pitchFamily="34" charset="0"/>
              </a:rPr>
              <a:t>Corina Gilgen</a:t>
            </a:r>
          </a:p>
          <a:p>
            <a:r>
              <a:rPr lang="de-CH">
                <a:latin typeface="Century Gothic" panose="020B0502020202020204" pitchFamily="34" charset="0"/>
              </a:rPr>
              <a:t>René Schmied</a:t>
            </a:r>
          </a:p>
          <a:p>
            <a:r>
              <a:rPr lang="de-CH">
                <a:latin typeface="Century Gothic" panose="020B0502020202020204" pitchFamily="34" charset="0"/>
              </a:rPr>
              <a:t>Kaspar Schürch</a:t>
            </a:r>
          </a:p>
          <a:p>
            <a:r>
              <a:rPr lang="de-CH">
                <a:latin typeface="Century Gothic" panose="020B0502020202020204" pitchFamily="34" charset="0"/>
              </a:rPr>
              <a:t>Mila Trombitas </a:t>
            </a:r>
          </a:p>
          <a:p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949CC7C-4FCF-C864-6D36-D33F7D5FFC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54"/>
          <a:stretch/>
        </p:blipFill>
        <p:spPr>
          <a:xfrm>
            <a:off x="5796136" y="307042"/>
            <a:ext cx="2806056" cy="849590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229675D-3C3E-5761-6B85-C4345A6BD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CACE0-259D-4A10-8DC1-5498699C1D56}" type="slidenum">
              <a:rPr lang="de-CH" smtClean="0"/>
              <a:t>22</a:t>
            </a:fld>
            <a:endParaRPr lang="de-CH" dirty="0"/>
          </a:p>
        </p:txBody>
      </p:sp>
      <p:sp>
        <p:nvSpPr>
          <p:cNvPr id="4" name="Fußzeilenplatzhalter 1">
            <a:extLst>
              <a:ext uri="{FF2B5EF4-FFF2-40B4-BE49-F238E27FC236}">
                <a16:creationId xmlns:a16="http://schemas.microsoft.com/office/drawing/2014/main" id="{0B1148E7-EACA-5DEF-773C-C75FFADF9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568" y="6333728"/>
            <a:ext cx="3096344" cy="365125"/>
          </a:xfrm>
        </p:spPr>
        <p:txBody>
          <a:bodyPr/>
          <a:lstStyle/>
          <a:p>
            <a:pPr algn="l"/>
            <a:r>
              <a:rPr lang="de-CH" sz="1100">
                <a:latin typeface="Century Gothic" panose="020B0502020202020204" pitchFamily="34" charset="0"/>
              </a:rPr>
              <a:t>MV 2024 </a:t>
            </a:r>
            <a:r>
              <a:rPr lang="de-CH" sz="1100" dirty="0">
                <a:latin typeface="Century Gothic" panose="020B0502020202020204" pitchFamily="34" charset="0"/>
              </a:rPr>
              <a:t>vom Mittwoch</a:t>
            </a:r>
            <a:r>
              <a:rPr lang="de-CH" sz="1100">
                <a:latin typeface="Century Gothic" panose="020B0502020202020204" pitchFamily="34" charset="0"/>
              </a:rPr>
              <a:t>, 14. Februar 2024</a:t>
            </a:r>
            <a:endParaRPr lang="de-CH" sz="11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521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e-CH" sz="2000" dirty="0"/>
              <a:t>					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5576" y="1600200"/>
            <a:ext cx="793122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dirty="0">
                <a:latin typeface="Century Gothic" panose="020B0502020202020204" pitchFamily="34" charset="0"/>
              </a:rPr>
              <a:t>Neue </a:t>
            </a:r>
            <a:r>
              <a:rPr lang="de-CH">
                <a:latin typeface="Century Gothic" panose="020B0502020202020204" pitchFamily="34" charset="0"/>
              </a:rPr>
              <a:t>Mitglieder </a:t>
            </a:r>
          </a:p>
          <a:p>
            <a:pPr marL="0" indent="0">
              <a:buNone/>
            </a:pPr>
            <a:endParaRPr lang="de-CH" sz="220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de-CH" sz="2200">
                <a:latin typeface="Century Gothic" panose="020B0502020202020204" pitchFamily="34" charset="0"/>
              </a:rPr>
              <a:t>Ramon Leibundgut	     	       Therese Stump </a:t>
            </a:r>
            <a:endParaRPr lang="de-CH" sz="2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de-CH" sz="200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de-CH" sz="2000">
                <a:latin typeface="Century Gothic" panose="020B0502020202020204" pitchFamily="34" charset="0"/>
              </a:rPr>
              <a:t> </a:t>
            </a:r>
            <a:endParaRPr lang="de-CH" sz="20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de-CH" dirty="0">
              <a:latin typeface="Century Gothic" panose="020B0502020202020204" pitchFamily="34" charset="0"/>
            </a:endParaRPr>
          </a:p>
          <a:p>
            <a:pPr marL="3657600" lvl="8" indent="0">
              <a:buNone/>
            </a:pPr>
            <a:r>
              <a:rPr lang="de-CH" dirty="0"/>
              <a:t>	</a:t>
            </a:r>
          </a:p>
          <a:p>
            <a:pPr marL="3657600" lvl="8" indent="0">
              <a:buNone/>
            </a:pPr>
            <a:endParaRPr lang="de-CH" dirty="0"/>
          </a:p>
          <a:p>
            <a:pPr marL="0" lvl="8" indent="0">
              <a:buNone/>
            </a:pPr>
            <a:r>
              <a:rPr lang="de-CH" sz="1400" dirty="0">
                <a:latin typeface="Century Gothic" panose="020B0502020202020204" pitchFamily="34" charset="0"/>
              </a:rPr>
              <a:t>	</a:t>
            </a:r>
          </a:p>
          <a:p>
            <a:pPr marL="0" lvl="8" indent="0">
              <a:buNone/>
            </a:pPr>
            <a:r>
              <a:rPr lang="de-CH" sz="1400" dirty="0">
                <a:latin typeface="Century Gothic" panose="020B0502020202020204" pitchFamily="34" charset="0"/>
              </a:rPr>
              <a:t>					</a:t>
            </a:r>
          </a:p>
          <a:p>
            <a:pPr marL="3657600" lvl="8" indent="0">
              <a:buNone/>
            </a:pPr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949CC7C-4FCF-C864-6D36-D33F7D5FFC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54"/>
          <a:stretch/>
        </p:blipFill>
        <p:spPr>
          <a:xfrm>
            <a:off x="5796136" y="307042"/>
            <a:ext cx="2806056" cy="849590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229675D-3C3E-5761-6B85-C4345A6BD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CACE0-259D-4A10-8DC1-5498699C1D56}" type="slidenum">
              <a:rPr lang="de-CH" smtClean="0"/>
              <a:t>23</a:t>
            </a:fld>
            <a:endParaRPr lang="de-CH" dirty="0"/>
          </a:p>
        </p:txBody>
      </p:sp>
      <p:sp>
        <p:nvSpPr>
          <p:cNvPr id="4" name="Fußzeilenplatzhalter 1">
            <a:extLst>
              <a:ext uri="{FF2B5EF4-FFF2-40B4-BE49-F238E27FC236}">
                <a16:creationId xmlns:a16="http://schemas.microsoft.com/office/drawing/2014/main" id="{A8383B62-97B0-0E5D-87AC-E8D3D4032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568" y="6333728"/>
            <a:ext cx="3096344" cy="365125"/>
          </a:xfrm>
        </p:spPr>
        <p:txBody>
          <a:bodyPr/>
          <a:lstStyle/>
          <a:p>
            <a:pPr algn="l"/>
            <a:r>
              <a:rPr lang="de-CH" sz="1100">
                <a:latin typeface="Century Gothic" panose="020B0502020202020204" pitchFamily="34" charset="0"/>
              </a:rPr>
              <a:t>MV 2024 </a:t>
            </a:r>
            <a:r>
              <a:rPr lang="de-CH" sz="1100" dirty="0">
                <a:latin typeface="Century Gothic" panose="020B0502020202020204" pitchFamily="34" charset="0"/>
              </a:rPr>
              <a:t>vom Mittwoch</a:t>
            </a:r>
            <a:r>
              <a:rPr lang="de-CH" sz="1100">
                <a:latin typeface="Century Gothic" panose="020B0502020202020204" pitchFamily="34" charset="0"/>
              </a:rPr>
              <a:t>, 14. Februar 2024</a:t>
            </a:r>
            <a:endParaRPr lang="de-CH" sz="1100" dirty="0">
              <a:latin typeface="Century Gothic" panose="020B0502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615466C-DE9C-46C5-6DE6-6667006188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251" r="9500"/>
          <a:stretch/>
        </p:blipFill>
        <p:spPr>
          <a:xfrm>
            <a:off x="899313" y="3127792"/>
            <a:ext cx="2880000" cy="260436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A9384254-7962-0F91-DC71-CAD98ABA1DF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140"/>
          <a:stretch/>
        </p:blipFill>
        <p:spPr>
          <a:xfrm>
            <a:off x="5076056" y="3128873"/>
            <a:ext cx="2880000" cy="260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8048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521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e-CH" sz="2000" dirty="0"/>
              <a:t>					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5576" y="1600200"/>
            <a:ext cx="793122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dirty="0">
                <a:latin typeface="Century Gothic" panose="020B0502020202020204" pitchFamily="34" charset="0"/>
              </a:rPr>
              <a:t>Neue </a:t>
            </a:r>
            <a:r>
              <a:rPr lang="de-CH">
                <a:latin typeface="Century Gothic" panose="020B0502020202020204" pitchFamily="34" charset="0"/>
              </a:rPr>
              <a:t>Mitglieder </a:t>
            </a:r>
          </a:p>
          <a:p>
            <a:pPr marL="0" indent="0">
              <a:buNone/>
            </a:pPr>
            <a:endParaRPr lang="de-CH" sz="220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de-CH" sz="2200">
                <a:latin typeface="Century Gothic" panose="020B0502020202020204" pitchFamily="34" charset="0"/>
              </a:rPr>
              <a:t>Louis Müller		                   René Böhlen </a:t>
            </a:r>
            <a:endParaRPr lang="de-CH" sz="2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de-CH" sz="200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de-CH" sz="2000">
                <a:latin typeface="Century Gothic" panose="020B0502020202020204" pitchFamily="34" charset="0"/>
              </a:rPr>
              <a:t> </a:t>
            </a:r>
            <a:endParaRPr lang="de-CH" sz="20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de-CH" dirty="0">
              <a:latin typeface="Century Gothic" panose="020B0502020202020204" pitchFamily="34" charset="0"/>
            </a:endParaRPr>
          </a:p>
          <a:p>
            <a:pPr marL="3657600" lvl="8" indent="0">
              <a:buNone/>
            </a:pPr>
            <a:r>
              <a:rPr lang="de-CH" dirty="0"/>
              <a:t>	</a:t>
            </a:r>
          </a:p>
          <a:p>
            <a:pPr marL="3657600" lvl="8" indent="0">
              <a:buNone/>
            </a:pPr>
            <a:endParaRPr lang="de-CH" dirty="0"/>
          </a:p>
          <a:p>
            <a:pPr marL="0" lvl="8" indent="0">
              <a:buNone/>
            </a:pPr>
            <a:r>
              <a:rPr lang="de-CH" sz="1400" dirty="0">
                <a:latin typeface="Century Gothic" panose="020B0502020202020204" pitchFamily="34" charset="0"/>
              </a:rPr>
              <a:t>	</a:t>
            </a:r>
          </a:p>
          <a:p>
            <a:pPr marL="0" lvl="8" indent="0">
              <a:buNone/>
            </a:pPr>
            <a:r>
              <a:rPr lang="de-CH" sz="1400" dirty="0">
                <a:latin typeface="Century Gothic" panose="020B0502020202020204" pitchFamily="34" charset="0"/>
              </a:rPr>
              <a:t>					</a:t>
            </a:r>
          </a:p>
          <a:p>
            <a:pPr marL="3657600" lvl="8" indent="0">
              <a:buNone/>
            </a:pPr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949CC7C-4FCF-C864-6D36-D33F7D5FFC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54"/>
          <a:stretch/>
        </p:blipFill>
        <p:spPr>
          <a:xfrm>
            <a:off x="5796136" y="307042"/>
            <a:ext cx="2806056" cy="849590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229675D-3C3E-5761-6B85-C4345A6BD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CACE0-259D-4A10-8DC1-5498699C1D56}" type="slidenum">
              <a:rPr lang="de-CH" smtClean="0"/>
              <a:t>24</a:t>
            </a:fld>
            <a:endParaRPr lang="de-CH" dirty="0"/>
          </a:p>
        </p:txBody>
      </p:sp>
      <p:sp>
        <p:nvSpPr>
          <p:cNvPr id="4" name="Fußzeilenplatzhalter 1">
            <a:extLst>
              <a:ext uri="{FF2B5EF4-FFF2-40B4-BE49-F238E27FC236}">
                <a16:creationId xmlns:a16="http://schemas.microsoft.com/office/drawing/2014/main" id="{A8383B62-97B0-0E5D-87AC-E8D3D4032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568" y="6333728"/>
            <a:ext cx="3096344" cy="365125"/>
          </a:xfrm>
        </p:spPr>
        <p:txBody>
          <a:bodyPr/>
          <a:lstStyle/>
          <a:p>
            <a:pPr algn="l"/>
            <a:r>
              <a:rPr lang="de-CH" sz="1100">
                <a:latin typeface="Century Gothic" panose="020B0502020202020204" pitchFamily="34" charset="0"/>
              </a:rPr>
              <a:t>MV 2024 </a:t>
            </a:r>
            <a:r>
              <a:rPr lang="de-CH" sz="1100" dirty="0">
                <a:latin typeface="Century Gothic" panose="020B0502020202020204" pitchFamily="34" charset="0"/>
              </a:rPr>
              <a:t>vom Mittwoch</a:t>
            </a:r>
            <a:r>
              <a:rPr lang="de-CH" sz="1100">
                <a:latin typeface="Century Gothic" panose="020B0502020202020204" pitchFamily="34" charset="0"/>
              </a:rPr>
              <a:t>, 14. Februar 2024</a:t>
            </a:r>
            <a:endParaRPr lang="de-CH" sz="1100" dirty="0">
              <a:latin typeface="Century Gothic" panose="020B0502020202020204" pitchFamily="34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C8BC7FF-E969-EBF5-11D7-47096A9366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104" y="3127808"/>
            <a:ext cx="2880000" cy="2709241"/>
          </a:xfrm>
          <a:prstGeom prst="rect">
            <a:avLst/>
          </a:prstGeom>
        </p:spPr>
      </p:pic>
      <p:pic>
        <p:nvPicPr>
          <p:cNvPr id="10" name="Grafik 9" descr="René Böhlen – Senior Project Manager – railtour suisse sa ...">
            <a:extLst>
              <a:ext uri="{FF2B5EF4-FFF2-40B4-BE49-F238E27FC236}">
                <a16:creationId xmlns:a16="http://schemas.microsoft.com/office/drawing/2014/main" id="{1199741C-B4D6-8E06-8164-B9F5FA260F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200" y="3127808"/>
            <a:ext cx="2880000" cy="288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58700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521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e-CH" sz="2000" dirty="0"/>
              <a:t>					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600200"/>
            <a:ext cx="800323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dirty="0">
                <a:latin typeface="Century Gothic" panose="020B0502020202020204" pitchFamily="34" charset="0"/>
              </a:rPr>
              <a:t>Neue </a:t>
            </a:r>
            <a:r>
              <a:rPr lang="de-CH">
                <a:latin typeface="Century Gothic" panose="020B0502020202020204" pitchFamily="34" charset="0"/>
              </a:rPr>
              <a:t>Mitglieder </a:t>
            </a:r>
          </a:p>
          <a:p>
            <a:pPr marL="0" indent="0">
              <a:buNone/>
            </a:pPr>
            <a:endParaRPr lang="de-CH" sz="220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de-CH" sz="2200">
                <a:latin typeface="Century Gothic" panose="020B0502020202020204" pitchFamily="34" charset="0"/>
              </a:rPr>
              <a:t>Sandra Heim			         Dmitrii Pushnoi </a:t>
            </a:r>
            <a:endParaRPr lang="de-CH" sz="2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de-CH" sz="200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de-CH" sz="2000">
                <a:latin typeface="Century Gothic" panose="020B0502020202020204" pitchFamily="34" charset="0"/>
              </a:rPr>
              <a:t> </a:t>
            </a:r>
            <a:endParaRPr lang="de-CH" sz="20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de-CH" dirty="0">
              <a:latin typeface="Century Gothic" panose="020B0502020202020204" pitchFamily="34" charset="0"/>
            </a:endParaRPr>
          </a:p>
          <a:p>
            <a:pPr marL="3657600" lvl="8" indent="0">
              <a:buNone/>
            </a:pPr>
            <a:r>
              <a:rPr lang="de-CH" dirty="0"/>
              <a:t>	</a:t>
            </a:r>
          </a:p>
          <a:p>
            <a:pPr marL="3657600" lvl="8" indent="0">
              <a:buNone/>
            </a:pPr>
            <a:endParaRPr lang="de-CH" dirty="0"/>
          </a:p>
          <a:p>
            <a:pPr marL="0" lvl="8" indent="0">
              <a:buNone/>
            </a:pPr>
            <a:r>
              <a:rPr lang="de-CH" sz="1400" dirty="0">
                <a:latin typeface="Century Gothic" panose="020B0502020202020204" pitchFamily="34" charset="0"/>
              </a:rPr>
              <a:t>	</a:t>
            </a:r>
          </a:p>
          <a:p>
            <a:pPr marL="0" lvl="8" indent="0">
              <a:buNone/>
            </a:pPr>
            <a:r>
              <a:rPr lang="de-CH" sz="1400" dirty="0">
                <a:latin typeface="Century Gothic" panose="020B0502020202020204" pitchFamily="34" charset="0"/>
              </a:rPr>
              <a:t>					</a:t>
            </a:r>
          </a:p>
          <a:p>
            <a:pPr marL="3657600" lvl="8" indent="0">
              <a:buNone/>
            </a:pPr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949CC7C-4FCF-C864-6D36-D33F7D5FFC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54"/>
          <a:stretch/>
        </p:blipFill>
        <p:spPr>
          <a:xfrm>
            <a:off x="5796136" y="307042"/>
            <a:ext cx="2806056" cy="849590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229675D-3C3E-5761-6B85-C4345A6BD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CACE0-259D-4A10-8DC1-5498699C1D56}" type="slidenum">
              <a:rPr lang="de-CH" smtClean="0"/>
              <a:t>25</a:t>
            </a:fld>
            <a:endParaRPr lang="de-CH" dirty="0"/>
          </a:p>
        </p:txBody>
      </p:sp>
      <p:sp>
        <p:nvSpPr>
          <p:cNvPr id="4" name="Fußzeilenplatzhalter 1">
            <a:extLst>
              <a:ext uri="{FF2B5EF4-FFF2-40B4-BE49-F238E27FC236}">
                <a16:creationId xmlns:a16="http://schemas.microsoft.com/office/drawing/2014/main" id="{A8383B62-97B0-0E5D-87AC-E8D3D4032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568" y="6333728"/>
            <a:ext cx="3096344" cy="365125"/>
          </a:xfrm>
        </p:spPr>
        <p:txBody>
          <a:bodyPr/>
          <a:lstStyle/>
          <a:p>
            <a:pPr algn="l"/>
            <a:r>
              <a:rPr lang="de-CH" sz="1100">
                <a:latin typeface="Century Gothic" panose="020B0502020202020204" pitchFamily="34" charset="0"/>
              </a:rPr>
              <a:t>MV 2024 </a:t>
            </a:r>
            <a:r>
              <a:rPr lang="de-CH" sz="1100" dirty="0">
                <a:latin typeface="Century Gothic" panose="020B0502020202020204" pitchFamily="34" charset="0"/>
              </a:rPr>
              <a:t>vom Mittwoch</a:t>
            </a:r>
            <a:r>
              <a:rPr lang="de-CH" sz="1100">
                <a:latin typeface="Century Gothic" panose="020B0502020202020204" pitchFamily="34" charset="0"/>
              </a:rPr>
              <a:t>, 14. Februar 2024</a:t>
            </a:r>
            <a:endParaRPr lang="de-CH" sz="1100" dirty="0">
              <a:latin typeface="Century Gothic" panose="020B0502020202020204" pitchFamily="34" charset="0"/>
            </a:endParaRPr>
          </a:p>
        </p:txBody>
      </p:sp>
      <p:pic>
        <p:nvPicPr>
          <p:cNvPr id="8" name="Grafik 7" descr="Ein Bild, das Person, darstellend enthält.&#10;&#10;Automatisch generierte Beschreibung">
            <a:extLst>
              <a:ext uri="{FF2B5EF4-FFF2-40B4-BE49-F238E27FC236}">
                <a16:creationId xmlns:a16="http://schemas.microsoft.com/office/drawing/2014/main" id="{D57ABC70-2695-B53E-6386-1C2B10CE70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12" t="10276" r="17742" b="16420"/>
          <a:stretch/>
        </p:blipFill>
        <p:spPr bwMode="auto">
          <a:xfrm>
            <a:off x="827584" y="2996952"/>
            <a:ext cx="3096344" cy="26325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Grafik 11" descr="Ein Bild, das Person, Menschliches Gesicht, Im Haus, Krawatte enthält.&#10;&#10;Automatisch generierte Beschreibung">
            <a:extLst>
              <a:ext uri="{FF2B5EF4-FFF2-40B4-BE49-F238E27FC236}">
                <a16:creationId xmlns:a16="http://schemas.microsoft.com/office/drawing/2014/main" id="{B56A4AEC-79CD-7D46-11FA-FE0FB0DCCFD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92"/>
          <a:stretch/>
        </p:blipFill>
        <p:spPr>
          <a:xfrm>
            <a:off x="5113200" y="2996952"/>
            <a:ext cx="2880000" cy="263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9061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521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e-CH" sz="2000" dirty="0"/>
              <a:t>					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600200"/>
            <a:ext cx="800323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dirty="0">
                <a:latin typeface="Century Gothic" panose="020B0502020202020204" pitchFamily="34" charset="0"/>
              </a:rPr>
              <a:t>Neue </a:t>
            </a:r>
            <a:r>
              <a:rPr lang="de-CH">
                <a:latin typeface="Century Gothic" panose="020B0502020202020204" pitchFamily="34" charset="0"/>
              </a:rPr>
              <a:t>Mitglieder </a:t>
            </a:r>
          </a:p>
          <a:p>
            <a:pPr marL="0" indent="0">
              <a:buNone/>
            </a:pPr>
            <a:endParaRPr lang="de-CH" sz="220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de-CH" sz="2200">
                <a:latin typeface="Century Gothic" panose="020B0502020202020204" pitchFamily="34" charset="0"/>
              </a:rPr>
              <a:t>Claudia Mende		         Beat F. Hostettler </a:t>
            </a:r>
            <a:endParaRPr lang="de-CH" sz="2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de-CH" sz="200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de-CH" sz="2000">
                <a:latin typeface="Century Gothic" panose="020B0502020202020204" pitchFamily="34" charset="0"/>
              </a:rPr>
              <a:t> </a:t>
            </a:r>
            <a:endParaRPr lang="de-CH" sz="20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de-CH" dirty="0">
              <a:latin typeface="Century Gothic" panose="020B0502020202020204" pitchFamily="34" charset="0"/>
            </a:endParaRPr>
          </a:p>
          <a:p>
            <a:pPr marL="3657600" lvl="8" indent="0">
              <a:buNone/>
            </a:pPr>
            <a:r>
              <a:rPr lang="de-CH" dirty="0"/>
              <a:t>	</a:t>
            </a:r>
          </a:p>
          <a:p>
            <a:pPr marL="3657600" lvl="8" indent="0">
              <a:buNone/>
            </a:pPr>
            <a:endParaRPr lang="de-CH" dirty="0"/>
          </a:p>
          <a:p>
            <a:pPr marL="0" lvl="8" indent="0">
              <a:buNone/>
            </a:pPr>
            <a:r>
              <a:rPr lang="de-CH" sz="1400" dirty="0">
                <a:latin typeface="Century Gothic" panose="020B0502020202020204" pitchFamily="34" charset="0"/>
              </a:rPr>
              <a:t>	</a:t>
            </a:r>
          </a:p>
          <a:p>
            <a:pPr marL="0" lvl="8" indent="0">
              <a:buNone/>
            </a:pPr>
            <a:r>
              <a:rPr lang="de-CH" sz="1400" dirty="0">
                <a:latin typeface="Century Gothic" panose="020B0502020202020204" pitchFamily="34" charset="0"/>
              </a:rPr>
              <a:t>					</a:t>
            </a:r>
          </a:p>
          <a:p>
            <a:pPr marL="3657600" lvl="8" indent="0">
              <a:buNone/>
            </a:pPr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949CC7C-4FCF-C864-6D36-D33F7D5FFC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54"/>
          <a:stretch/>
        </p:blipFill>
        <p:spPr>
          <a:xfrm>
            <a:off x="5796136" y="307042"/>
            <a:ext cx="2806056" cy="849590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229675D-3C3E-5761-6B85-C4345A6BD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CACE0-259D-4A10-8DC1-5498699C1D56}" type="slidenum">
              <a:rPr lang="de-CH" smtClean="0"/>
              <a:t>26</a:t>
            </a:fld>
            <a:endParaRPr lang="de-CH" dirty="0"/>
          </a:p>
        </p:txBody>
      </p:sp>
      <p:sp>
        <p:nvSpPr>
          <p:cNvPr id="4" name="Fußzeilenplatzhalter 1">
            <a:extLst>
              <a:ext uri="{FF2B5EF4-FFF2-40B4-BE49-F238E27FC236}">
                <a16:creationId xmlns:a16="http://schemas.microsoft.com/office/drawing/2014/main" id="{A8383B62-97B0-0E5D-87AC-E8D3D4032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568" y="6333728"/>
            <a:ext cx="3096344" cy="365125"/>
          </a:xfrm>
        </p:spPr>
        <p:txBody>
          <a:bodyPr/>
          <a:lstStyle/>
          <a:p>
            <a:pPr algn="l"/>
            <a:r>
              <a:rPr lang="de-CH" sz="1100">
                <a:latin typeface="Century Gothic" panose="020B0502020202020204" pitchFamily="34" charset="0"/>
              </a:rPr>
              <a:t>MV 2024 </a:t>
            </a:r>
            <a:r>
              <a:rPr lang="de-CH" sz="1100" dirty="0">
                <a:latin typeface="Century Gothic" panose="020B0502020202020204" pitchFamily="34" charset="0"/>
              </a:rPr>
              <a:t>vom Mittwoch</a:t>
            </a:r>
            <a:r>
              <a:rPr lang="de-CH" sz="1100">
                <a:latin typeface="Century Gothic" panose="020B0502020202020204" pitchFamily="34" charset="0"/>
              </a:rPr>
              <a:t>, 14. Februar 2024</a:t>
            </a:r>
            <a:endParaRPr lang="de-CH" sz="1100" dirty="0">
              <a:latin typeface="Century Gothic" panose="020B0502020202020204" pitchFamily="34" charset="0"/>
            </a:endParaRPr>
          </a:p>
        </p:txBody>
      </p:sp>
      <p:pic>
        <p:nvPicPr>
          <p:cNvPr id="8" name="Grafik 7" descr="Ein Bild, das Person, Kleidung, Menschliches Gesicht, draußen enthält.&#10;&#10;Automatisch generierte Beschreibung">
            <a:extLst>
              <a:ext uri="{FF2B5EF4-FFF2-40B4-BE49-F238E27FC236}">
                <a16:creationId xmlns:a16="http://schemas.microsoft.com/office/drawing/2014/main" id="{1051A18B-93F6-401E-F92C-559B68EF87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50" b="8154"/>
          <a:stretch/>
        </p:blipFill>
        <p:spPr>
          <a:xfrm>
            <a:off x="807717" y="3127248"/>
            <a:ext cx="3204000" cy="2820904"/>
          </a:xfrm>
          <a:prstGeom prst="rect">
            <a:avLst/>
          </a:prstGeom>
        </p:spPr>
      </p:pic>
      <p:pic>
        <p:nvPicPr>
          <p:cNvPr id="12" name="Grafik 11" descr="Ein Bild, das Menschliches Gesicht, Person, Lächeln, Kleidung enthält.&#10;&#10;Automatisch generierte Beschreibung">
            <a:extLst>
              <a:ext uri="{FF2B5EF4-FFF2-40B4-BE49-F238E27FC236}">
                <a16:creationId xmlns:a16="http://schemas.microsoft.com/office/drawing/2014/main" id="{F7C73331-CEB8-19E0-4D2F-2A23FF665F5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2"/>
          <a:stretch/>
        </p:blipFill>
        <p:spPr>
          <a:xfrm>
            <a:off x="5113200" y="3127248"/>
            <a:ext cx="2880000" cy="282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3870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521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e-CH" sz="2000" dirty="0"/>
              <a:t>					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600200"/>
            <a:ext cx="800323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>
                <a:latin typeface="Century Gothic" panose="020B0502020202020204" pitchFamily="34" charset="0"/>
              </a:rPr>
              <a:t>10. Fleska Cup 2023</a:t>
            </a:r>
            <a:endParaRPr lang="de-CH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de-CH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de-CH" sz="22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de-CH" sz="2000" dirty="0">
                <a:latin typeface="Century Gothic" panose="020B0502020202020204" pitchFamily="34" charset="0"/>
              </a:rPr>
              <a:t>     </a:t>
            </a:r>
          </a:p>
          <a:p>
            <a:pPr marL="0" indent="0">
              <a:buNone/>
            </a:pPr>
            <a:r>
              <a:rPr lang="de-CH" sz="2000" dirty="0">
                <a:latin typeface="Century Gothic" panose="020B0502020202020204" pitchFamily="34" charset="0"/>
              </a:rPr>
              <a:t>    </a:t>
            </a:r>
            <a:r>
              <a:rPr lang="de-CH" dirty="0">
                <a:latin typeface="Century Gothic" panose="020B0502020202020204" pitchFamily="34" charset="0"/>
              </a:rPr>
              <a:t> </a:t>
            </a:r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949CC7C-4FCF-C864-6D36-D33F7D5FFC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54"/>
          <a:stretch/>
        </p:blipFill>
        <p:spPr>
          <a:xfrm>
            <a:off x="5796136" y="307042"/>
            <a:ext cx="2806056" cy="849590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C099CCD-319A-13D3-71D4-4F74F91EB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CACE0-259D-4A10-8DC1-5498699C1D56}" type="slidenum">
              <a:rPr lang="de-CH" smtClean="0"/>
              <a:t>27</a:t>
            </a:fld>
            <a:endParaRPr lang="de-CH" dirty="0"/>
          </a:p>
        </p:txBody>
      </p:sp>
      <p:sp>
        <p:nvSpPr>
          <p:cNvPr id="4" name="Fußzeilenplatzhalter 1">
            <a:extLst>
              <a:ext uri="{FF2B5EF4-FFF2-40B4-BE49-F238E27FC236}">
                <a16:creationId xmlns:a16="http://schemas.microsoft.com/office/drawing/2014/main" id="{C3C52BFB-298A-157A-A781-8D3219BA6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568" y="6333728"/>
            <a:ext cx="3096344" cy="365125"/>
          </a:xfrm>
        </p:spPr>
        <p:txBody>
          <a:bodyPr/>
          <a:lstStyle/>
          <a:p>
            <a:pPr algn="l"/>
            <a:r>
              <a:rPr lang="de-CH" sz="1100">
                <a:latin typeface="Century Gothic" panose="020B0502020202020204" pitchFamily="34" charset="0"/>
              </a:rPr>
              <a:t>MV 2024 </a:t>
            </a:r>
            <a:r>
              <a:rPr lang="de-CH" sz="1100" dirty="0">
                <a:latin typeface="Century Gothic" panose="020B0502020202020204" pitchFamily="34" charset="0"/>
              </a:rPr>
              <a:t>vom Mittwoch</a:t>
            </a:r>
            <a:r>
              <a:rPr lang="de-CH" sz="1100">
                <a:latin typeface="Century Gothic" panose="020B0502020202020204" pitchFamily="34" charset="0"/>
              </a:rPr>
              <a:t>, 14. Februar 2024</a:t>
            </a:r>
            <a:endParaRPr lang="de-CH" sz="1100" dirty="0">
              <a:latin typeface="Century Gothic" panose="020B0502020202020204" pitchFamily="34" charset="0"/>
            </a:endParaRPr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B038CC14-E385-01AF-DEA0-FC5A04E848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3156655"/>
              </p:ext>
            </p:extLst>
          </p:nvPr>
        </p:nvGraphicFramePr>
        <p:xfrm>
          <a:off x="755576" y="2201873"/>
          <a:ext cx="7846616" cy="4090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496522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FF17CD-0BA0-8481-16F9-9C7DC8E272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8F374F-A5E5-02AC-A51C-6A033AA7C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6521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e-CH" sz="2000" dirty="0"/>
              <a:t>					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BAE9D51-704D-B8F2-B499-3300DF860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600200"/>
            <a:ext cx="800323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>
                <a:latin typeface="Century Gothic" panose="020B0502020202020204" pitchFamily="34" charset="0"/>
              </a:rPr>
              <a:t>10. Fleska Cup 2023</a:t>
            </a:r>
            <a:endParaRPr lang="de-CH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de-CH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de-CH">
                <a:latin typeface="Century Gothic" panose="020B0502020202020204" pitchFamily="34" charset="0"/>
              </a:rPr>
              <a:t>Dieses Jahr sind </a:t>
            </a:r>
            <a:r>
              <a:rPr lang="de-CH" b="1">
                <a:latin typeface="Century Gothic" panose="020B0502020202020204" pitchFamily="34" charset="0"/>
              </a:rPr>
              <a:t>4 Mitglieder </a:t>
            </a:r>
            <a:r>
              <a:rPr lang="de-CH">
                <a:latin typeface="Century Gothic" panose="020B0502020202020204" pitchFamily="34" charset="0"/>
              </a:rPr>
              <a:t>mit </a:t>
            </a:r>
          </a:p>
          <a:p>
            <a:pPr marL="0" indent="0">
              <a:buNone/>
            </a:pPr>
            <a:r>
              <a:rPr lang="de-CH">
                <a:latin typeface="Century Gothic" panose="020B0502020202020204" pitchFamily="34" charset="0"/>
              </a:rPr>
              <a:t>je </a:t>
            </a:r>
            <a:r>
              <a:rPr lang="de-CH" b="1">
                <a:latin typeface="Century Gothic" panose="020B0502020202020204" pitchFamily="34" charset="0"/>
              </a:rPr>
              <a:t>11 Teilnahmen </a:t>
            </a:r>
            <a:r>
              <a:rPr lang="de-CH">
                <a:latin typeface="Century Gothic" panose="020B0502020202020204" pitchFamily="34" charset="0"/>
              </a:rPr>
              <a:t>gleichauf.... </a:t>
            </a:r>
            <a:endParaRPr lang="de-CH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de-CH" sz="22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de-CH" sz="2000" dirty="0">
                <a:latin typeface="Century Gothic" panose="020B0502020202020204" pitchFamily="34" charset="0"/>
              </a:rPr>
              <a:t>     </a:t>
            </a:r>
          </a:p>
          <a:p>
            <a:pPr marL="0" indent="0">
              <a:buNone/>
            </a:pPr>
            <a:r>
              <a:rPr lang="de-CH" sz="2000" dirty="0">
                <a:latin typeface="Century Gothic" panose="020B0502020202020204" pitchFamily="34" charset="0"/>
              </a:rPr>
              <a:t>    </a:t>
            </a:r>
            <a:r>
              <a:rPr lang="de-CH" dirty="0">
                <a:latin typeface="Century Gothic" panose="020B0502020202020204" pitchFamily="34" charset="0"/>
              </a:rPr>
              <a:t> </a:t>
            </a:r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AA9FDF0-5842-6856-0394-63880F726D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54"/>
          <a:stretch/>
        </p:blipFill>
        <p:spPr>
          <a:xfrm>
            <a:off x="5796136" y="307042"/>
            <a:ext cx="2806056" cy="849590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2BA43DB-1C1F-7FC5-E1B4-EA91B34BF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CACE0-259D-4A10-8DC1-5498699C1D56}" type="slidenum">
              <a:rPr lang="de-CH" smtClean="0"/>
              <a:t>28</a:t>
            </a:fld>
            <a:endParaRPr lang="de-CH" dirty="0"/>
          </a:p>
        </p:txBody>
      </p:sp>
      <p:sp>
        <p:nvSpPr>
          <p:cNvPr id="4" name="Fußzeilenplatzhalter 1">
            <a:extLst>
              <a:ext uri="{FF2B5EF4-FFF2-40B4-BE49-F238E27FC236}">
                <a16:creationId xmlns:a16="http://schemas.microsoft.com/office/drawing/2014/main" id="{44163AE8-CB6E-32BF-88A9-834EFDC6D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568" y="6333728"/>
            <a:ext cx="3096344" cy="365125"/>
          </a:xfrm>
        </p:spPr>
        <p:txBody>
          <a:bodyPr/>
          <a:lstStyle/>
          <a:p>
            <a:pPr algn="l"/>
            <a:r>
              <a:rPr lang="de-CH" sz="1100">
                <a:latin typeface="Century Gothic" panose="020B0502020202020204" pitchFamily="34" charset="0"/>
              </a:rPr>
              <a:t>MV 2024 </a:t>
            </a:r>
            <a:r>
              <a:rPr lang="de-CH" sz="1100" dirty="0">
                <a:latin typeface="Century Gothic" panose="020B0502020202020204" pitchFamily="34" charset="0"/>
              </a:rPr>
              <a:t>vom Mittwoch</a:t>
            </a:r>
            <a:r>
              <a:rPr lang="de-CH" sz="1100">
                <a:latin typeface="Century Gothic" panose="020B0502020202020204" pitchFamily="34" charset="0"/>
              </a:rPr>
              <a:t>, 14. Februar 2024</a:t>
            </a:r>
            <a:endParaRPr lang="de-CH" sz="11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642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521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e-CH" sz="2000" dirty="0"/>
              <a:t>					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600200"/>
            <a:ext cx="8003232" cy="4525963"/>
          </a:xfrm>
        </p:spPr>
        <p:txBody>
          <a:bodyPr>
            <a:normAutofit/>
          </a:bodyPr>
          <a:lstStyle/>
          <a:p>
            <a:r>
              <a:rPr lang="de-CH">
                <a:latin typeface="Century Gothic" panose="020B0502020202020204" pitchFamily="34" charset="0"/>
              </a:rPr>
              <a:t>Hansruedi Haller </a:t>
            </a:r>
          </a:p>
          <a:p>
            <a:r>
              <a:rPr lang="de-CH">
                <a:latin typeface="Century Gothic" panose="020B0502020202020204" pitchFamily="34" charset="0"/>
              </a:rPr>
              <a:t>Hannes Imboden</a:t>
            </a:r>
          </a:p>
          <a:p>
            <a:r>
              <a:rPr lang="de-CH">
                <a:latin typeface="Century Gothic" panose="020B0502020202020204" pitchFamily="34" charset="0"/>
              </a:rPr>
              <a:t>Beatrice Imboden</a:t>
            </a:r>
          </a:p>
          <a:p>
            <a:r>
              <a:rPr lang="de-CH">
                <a:latin typeface="Century Gothic" panose="020B0502020202020204" pitchFamily="34" charset="0"/>
              </a:rPr>
              <a:t>Daniel Ruhier </a:t>
            </a:r>
          </a:p>
          <a:p>
            <a:pPr marL="0" indent="0">
              <a:buNone/>
            </a:pPr>
            <a:endParaRPr lang="de-CH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de-CH" sz="6000" b="1">
                <a:latin typeface="Century Gothic" panose="020B0502020202020204" pitchFamily="34" charset="0"/>
              </a:rPr>
              <a:t>Das Los entscheidet! </a:t>
            </a:r>
          </a:p>
          <a:p>
            <a:endParaRPr lang="de-CH" dirty="0">
              <a:latin typeface="Century Gothic" panose="020B0502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949CC7C-4FCF-C864-6D36-D33F7D5FFC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54"/>
          <a:stretch/>
        </p:blipFill>
        <p:spPr>
          <a:xfrm>
            <a:off x="5796136" y="307042"/>
            <a:ext cx="2806056" cy="849590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229675D-3C3E-5761-6B85-C4345A6BD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CACE0-259D-4A10-8DC1-5498699C1D56}" type="slidenum">
              <a:rPr lang="de-CH" smtClean="0"/>
              <a:t>29</a:t>
            </a:fld>
            <a:endParaRPr lang="de-CH" dirty="0"/>
          </a:p>
        </p:txBody>
      </p:sp>
      <p:sp>
        <p:nvSpPr>
          <p:cNvPr id="4" name="Fußzeilenplatzhalter 1">
            <a:extLst>
              <a:ext uri="{FF2B5EF4-FFF2-40B4-BE49-F238E27FC236}">
                <a16:creationId xmlns:a16="http://schemas.microsoft.com/office/drawing/2014/main" id="{9C94E763-5DCA-6F6F-D28C-FAD04F5D9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568" y="6333728"/>
            <a:ext cx="3096344" cy="365125"/>
          </a:xfrm>
        </p:spPr>
        <p:txBody>
          <a:bodyPr/>
          <a:lstStyle/>
          <a:p>
            <a:pPr algn="l"/>
            <a:r>
              <a:rPr lang="de-CH" sz="1100">
                <a:latin typeface="Century Gothic" panose="020B0502020202020204" pitchFamily="34" charset="0"/>
              </a:rPr>
              <a:t>MV 2024 </a:t>
            </a:r>
            <a:r>
              <a:rPr lang="de-CH" sz="1100" dirty="0">
                <a:latin typeface="Century Gothic" panose="020B0502020202020204" pitchFamily="34" charset="0"/>
              </a:rPr>
              <a:t>vom Mittwoch</a:t>
            </a:r>
            <a:r>
              <a:rPr lang="de-CH" sz="1100">
                <a:latin typeface="Century Gothic" panose="020B0502020202020204" pitchFamily="34" charset="0"/>
              </a:rPr>
              <a:t>, 14. Februar 2024</a:t>
            </a:r>
            <a:endParaRPr lang="de-CH" sz="11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883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521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e-CH" sz="2000" dirty="0"/>
              <a:t>					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600200"/>
            <a:ext cx="8003232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CH" sz="4100" dirty="0">
                <a:latin typeface="Century Gothic" panose="020B0502020202020204" pitchFamily="34" charset="0"/>
              </a:rPr>
              <a:t>Traktanden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  <a:tabLst>
                <a:tab pos="270510" algn="r"/>
                <a:tab pos="450215" algn="l"/>
              </a:tabLst>
            </a:pPr>
            <a:r>
              <a:rPr lang="de-CH" sz="2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		Begrüssung und Wahl der Stimmenzähler</a:t>
            </a:r>
            <a:endParaRPr lang="de-CH" sz="28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  <a:tabLst>
                <a:tab pos="270510" algn="r"/>
                <a:tab pos="450215" algn="l"/>
              </a:tabLst>
            </a:pPr>
            <a:r>
              <a:rPr lang="de-CH" sz="2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		Protokoll </a:t>
            </a:r>
            <a:r>
              <a:rPr lang="de-CH" sz="280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der MV vom 8. Februar 2023</a:t>
            </a:r>
            <a:endParaRPr lang="de-CH" sz="28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  <a:tabLst>
                <a:tab pos="270510" algn="r"/>
                <a:tab pos="450215" algn="l"/>
              </a:tabLst>
            </a:pPr>
            <a:r>
              <a:rPr lang="de-CH" sz="2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		</a:t>
            </a:r>
            <a:r>
              <a:rPr lang="de-CH" sz="280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Jahresbericht 2023</a:t>
            </a:r>
            <a:endParaRPr lang="de-CH" sz="28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  <a:tabLst>
                <a:tab pos="270510" algn="r"/>
                <a:tab pos="450215" algn="l"/>
              </a:tabLst>
            </a:pPr>
            <a:r>
              <a:rPr lang="de-CH" sz="2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		</a:t>
            </a:r>
            <a:r>
              <a:rPr lang="de-CH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Bilanz und </a:t>
            </a:r>
            <a:r>
              <a:rPr lang="de-CH" sz="280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Erfolgsrechnung 2023</a:t>
            </a:r>
            <a:endParaRPr lang="de-CH" sz="28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  <a:tabLst>
                <a:tab pos="270510" algn="r"/>
                <a:tab pos="450215" algn="l"/>
              </a:tabLst>
            </a:pPr>
            <a:r>
              <a:rPr lang="de-CH" sz="2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		Mitgliederbeitrag / </a:t>
            </a:r>
            <a:r>
              <a:rPr lang="de-CH" sz="280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Eintrittsgebühr 2024, Budget 2024</a:t>
            </a:r>
            <a:endParaRPr lang="de-CH" sz="28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  <a:tabLst>
                <a:tab pos="270510" algn="r"/>
                <a:tab pos="450215" algn="l"/>
              </a:tabLst>
            </a:pPr>
            <a:r>
              <a:rPr lang="de-CH" sz="2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		Revisionsbericht, Genehmigung JR und Budget </a:t>
            </a:r>
            <a:endParaRPr lang="de-CH" sz="28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  <a:tabLst>
                <a:tab pos="270510" algn="r"/>
                <a:tab pos="450215" algn="l"/>
              </a:tabLst>
            </a:pPr>
            <a:r>
              <a:rPr lang="de-CH" sz="2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		Décharge des Vorstandes</a:t>
            </a:r>
            <a:endParaRPr lang="de-CH" sz="28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A1F8302-4550-CFF3-46BC-C3ED399017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54"/>
          <a:stretch/>
        </p:blipFill>
        <p:spPr>
          <a:xfrm>
            <a:off x="5796136" y="307042"/>
            <a:ext cx="2806056" cy="849590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2D85067-8413-74AB-6A6F-EE426326F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CACE0-259D-4A10-8DC1-5498699C1D56}" type="slidenum">
              <a:rPr lang="de-CH" smtClean="0"/>
              <a:t>3</a:t>
            </a:fld>
            <a:endParaRPr lang="de-CH" dirty="0"/>
          </a:p>
        </p:txBody>
      </p:sp>
      <p:sp>
        <p:nvSpPr>
          <p:cNvPr id="4" name="Fußzeilenplatzhalter 1">
            <a:extLst>
              <a:ext uri="{FF2B5EF4-FFF2-40B4-BE49-F238E27FC236}">
                <a16:creationId xmlns:a16="http://schemas.microsoft.com/office/drawing/2014/main" id="{E2E567B5-5EA8-BC49-6A9D-C0B32C4C9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568" y="6333728"/>
            <a:ext cx="3096344" cy="365125"/>
          </a:xfrm>
        </p:spPr>
        <p:txBody>
          <a:bodyPr/>
          <a:lstStyle/>
          <a:p>
            <a:pPr algn="l"/>
            <a:r>
              <a:rPr lang="de-CH" sz="1100">
                <a:latin typeface="Century Gothic" panose="020B0502020202020204" pitchFamily="34" charset="0"/>
              </a:rPr>
              <a:t>MV 2024 </a:t>
            </a:r>
            <a:r>
              <a:rPr lang="de-CH" sz="1100" dirty="0">
                <a:latin typeface="Century Gothic" panose="020B0502020202020204" pitchFamily="34" charset="0"/>
              </a:rPr>
              <a:t>vom Mittwoch</a:t>
            </a:r>
            <a:r>
              <a:rPr lang="de-CH" sz="1100">
                <a:latin typeface="Century Gothic" panose="020B0502020202020204" pitchFamily="34" charset="0"/>
              </a:rPr>
              <a:t>, 14. Februar 2024</a:t>
            </a:r>
            <a:endParaRPr lang="de-CH" sz="11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0096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521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e-CH" sz="2000" dirty="0"/>
              <a:t>					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5576" y="1600200"/>
            <a:ext cx="793122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CH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de-CH" sz="4000">
                <a:latin typeface="Century Gothic" panose="020B0502020202020204" pitchFamily="34" charset="0"/>
              </a:rPr>
              <a:t>Herzliche Gratulation!</a:t>
            </a:r>
          </a:p>
          <a:p>
            <a:pPr marL="0" indent="0">
              <a:buNone/>
            </a:pPr>
            <a:endParaRPr lang="de-CH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de-CH">
                <a:latin typeface="Century Gothic" panose="020B0502020202020204" pitchFamily="34" charset="0"/>
              </a:rPr>
              <a:t>... vielen Dank für das Interesse und </a:t>
            </a:r>
          </a:p>
          <a:p>
            <a:pPr marL="0" indent="0">
              <a:buNone/>
            </a:pPr>
            <a:r>
              <a:rPr lang="de-CH">
                <a:latin typeface="Century Gothic" panose="020B0502020202020204" pitchFamily="34" charset="0"/>
              </a:rPr>
              <a:t>die rege Teilnahme! </a:t>
            </a:r>
            <a:endParaRPr lang="de-CH" dirty="0">
              <a:latin typeface="Century Gothic" panose="020B0502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949CC7C-4FCF-C864-6D36-D33F7D5FFC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54"/>
          <a:stretch/>
        </p:blipFill>
        <p:spPr>
          <a:xfrm>
            <a:off x="5796136" y="307042"/>
            <a:ext cx="2806056" cy="849590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229675D-3C3E-5761-6B85-C4345A6BD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CACE0-259D-4A10-8DC1-5498699C1D56}" type="slidenum">
              <a:rPr lang="de-CH" smtClean="0"/>
              <a:t>30</a:t>
            </a:fld>
            <a:endParaRPr lang="de-CH" dirty="0"/>
          </a:p>
        </p:txBody>
      </p:sp>
      <p:sp>
        <p:nvSpPr>
          <p:cNvPr id="4" name="Fußzeilenplatzhalter 1">
            <a:extLst>
              <a:ext uri="{FF2B5EF4-FFF2-40B4-BE49-F238E27FC236}">
                <a16:creationId xmlns:a16="http://schemas.microsoft.com/office/drawing/2014/main" id="{9C94E763-5DCA-6F6F-D28C-FAD04F5D9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568" y="6333728"/>
            <a:ext cx="3096344" cy="365125"/>
          </a:xfrm>
        </p:spPr>
        <p:txBody>
          <a:bodyPr/>
          <a:lstStyle/>
          <a:p>
            <a:pPr algn="l"/>
            <a:r>
              <a:rPr lang="de-CH" sz="1100">
                <a:latin typeface="Century Gothic" panose="020B0502020202020204" pitchFamily="34" charset="0"/>
              </a:rPr>
              <a:t>MV 2024 </a:t>
            </a:r>
            <a:r>
              <a:rPr lang="de-CH" sz="1100" dirty="0">
                <a:latin typeface="Century Gothic" panose="020B0502020202020204" pitchFamily="34" charset="0"/>
              </a:rPr>
              <a:t>vom Mittwoch</a:t>
            </a:r>
            <a:r>
              <a:rPr lang="de-CH" sz="1100">
                <a:latin typeface="Century Gothic" panose="020B0502020202020204" pitchFamily="34" charset="0"/>
              </a:rPr>
              <a:t>, 14. Februar 2024</a:t>
            </a:r>
            <a:endParaRPr lang="de-CH" sz="11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3434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521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e-CH" sz="2000" dirty="0"/>
              <a:t>					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600200"/>
            <a:ext cx="800323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>
                <a:latin typeface="Century Gothic" panose="020B0502020202020204" pitchFamily="34" charset="0"/>
              </a:rPr>
              <a:t>Wie gehts mit dem</a:t>
            </a:r>
          </a:p>
          <a:p>
            <a:pPr marL="0" indent="0">
              <a:buNone/>
            </a:pPr>
            <a:r>
              <a:rPr lang="de-CH">
                <a:latin typeface="Century Gothic" panose="020B0502020202020204" pitchFamily="34" charset="0"/>
              </a:rPr>
              <a:t>Chübu weiter ?</a:t>
            </a:r>
          </a:p>
          <a:p>
            <a:pPr marL="0" indent="0">
              <a:buNone/>
            </a:pPr>
            <a:endParaRPr lang="de-CH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de-CH">
                <a:latin typeface="Century Gothic" panose="020B0502020202020204" pitchFamily="34" charset="0"/>
              </a:rPr>
              <a:t>Er ist voll.... </a:t>
            </a:r>
            <a:endParaRPr lang="de-CH" dirty="0">
              <a:latin typeface="Century Gothic" panose="020B0502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949CC7C-4FCF-C864-6D36-D33F7D5FFC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54"/>
          <a:stretch/>
        </p:blipFill>
        <p:spPr>
          <a:xfrm>
            <a:off x="5796136" y="307042"/>
            <a:ext cx="2806056" cy="849590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229675D-3C3E-5761-6B85-C4345A6BD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CACE0-259D-4A10-8DC1-5498699C1D56}" type="slidenum">
              <a:rPr lang="de-CH" smtClean="0"/>
              <a:t>31</a:t>
            </a:fld>
            <a:endParaRPr lang="de-CH" dirty="0"/>
          </a:p>
        </p:txBody>
      </p:sp>
      <p:sp>
        <p:nvSpPr>
          <p:cNvPr id="4" name="Fußzeilenplatzhalter 1">
            <a:extLst>
              <a:ext uri="{FF2B5EF4-FFF2-40B4-BE49-F238E27FC236}">
                <a16:creationId xmlns:a16="http://schemas.microsoft.com/office/drawing/2014/main" id="{9C94E763-5DCA-6F6F-D28C-FAD04F5D9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568" y="6333728"/>
            <a:ext cx="3096344" cy="365125"/>
          </a:xfrm>
        </p:spPr>
        <p:txBody>
          <a:bodyPr/>
          <a:lstStyle/>
          <a:p>
            <a:pPr algn="l"/>
            <a:r>
              <a:rPr lang="de-CH" sz="1100">
                <a:latin typeface="Century Gothic" panose="020B0502020202020204" pitchFamily="34" charset="0"/>
              </a:rPr>
              <a:t>MV 2024 </a:t>
            </a:r>
            <a:r>
              <a:rPr lang="de-CH" sz="1100" dirty="0">
                <a:latin typeface="Century Gothic" panose="020B0502020202020204" pitchFamily="34" charset="0"/>
              </a:rPr>
              <a:t>vom Mittwoch</a:t>
            </a:r>
            <a:r>
              <a:rPr lang="de-CH" sz="1100">
                <a:latin typeface="Century Gothic" panose="020B0502020202020204" pitchFamily="34" charset="0"/>
              </a:rPr>
              <a:t>, 14. Februar 2024</a:t>
            </a:r>
            <a:endParaRPr lang="de-CH" sz="1100" dirty="0">
              <a:latin typeface="Century Gothic" panose="020B0502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7DB032D-7E89-97BA-F53B-93C639D15F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20072" y="1622791"/>
            <a:ext cx="2938822" cy="469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0175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A7E8E3-3852-4F61-CFD2-41B977BAB9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BFCCB8-80A5-6DC4-ADD8-38D383F79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6521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e-CH" sz="2000" dirty="0"/>
              <a:t>					</a:t>
            </a:r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A23E9ADE-C45F-966E-2F8C-230E4A76EB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47864" y="3010015"/>
            <a:ext cx="2304000" cy="3058882"/>
          </a:xfr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E821041-B95F-3039-0474-07EAECFB90D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54"/>
          <a:stretch/>
        </p:blipFill>
        <p:spPr>
          <a:xfrm>
            <a:off x="5796136" y="307042"/>
            <a:ext cx="2806056" cy="849590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E3BCF8D-D31A-1A2D-06AA-971B28638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CACE0-259D-4A10-8DC1-5498699C1D56}" type="slidenum">
              <a:rPr lang="de-CH" smtClean="0"/>
              <a:t>32</a:t>
            </a:fld>
            <a:endParaRPr lang="de-CH" dirty="0"/>
          </a:p>
        </p:txBody>
      </p:sp>
      <p:sp>
        <p:nvSpPr>
          <p:cNvPr id="4" name="Fußzeilenplatzhalter 1">
            <a:extLst>
              <a:ext uri="{FF2B5EF4-FFF2-40B4-BE49-F238E27FC236}">
                <a16:creationId xmlns:a16="http://schemas.microsoft.com/office/drawing/2014/main" id="{039AE1E5-C19B-8869-2948-A4AEA7B1F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568" y="6333728"/>
            <a:ext cx="3096344" cy="365125"/>
          </a:xfrm>
        </p:spPr>
        <p:txBody>
          <a:bodyPr/>
          <a:lstStyle/>
          <a:p>
            <a:pPr algn="l"/>
            <a:r>
              <a:rPr lang="de-CH" sz="1100">
                <a:latin typeface="Century Gothic" panose="020B0502020202020204" pitchFamily="34" charset="0"/>
              </a:rPr>
              <a:t>MV 2024 </a:t>
            </a:r>
            <a:r>
              <a:rPr lang="de-CH" sz="1100" dirty="0">
                <a:latin typeface="Century Gothic" panose="020B0502020202020204" pitchFamily="34" charset="0"/>
              </a:rPr>
              <a:t>vom Mittwoch</a:t>
            </a:r>
            <a:r>
              <a:rPr lang="de-CH" sz="1100">
                <a:latin typeface="Century Gothic" panose="020B0502020202020204" pitchFamily="34" charset="0"/>
              </a:rPr>
              <a:t>, 14. Februar 2024</a:t>
            </a:r>
            <a:endParaRPr lang="de-CH" sz="1100" dirty="0">
              <a:latin typeface="Century Gothic" panose="020B0502020202020204" pitchFamily="34" charset="0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A564A38D-DA25-C344-9F37-C5CAA2F22E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24520" y="2987782"/>
            <a:ext cx="2304000" cy="2964977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28CABC5-2EDE-5D5C-2216-F1234935F07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t="32875" b="20215"/>
          <a:stretch/>
        </p:blipFill>
        <p:spPr>
          <a:xfrm>
            <a:off x="755576" y="1058309"/>
            <a:ext cx="3311463" cy="180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0343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521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e-CH" sz="2000" dirty="0"/>
              <a:t>					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600200"/>
            <a:ext cx="800323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>
                <a:latin typeface="Century Gothic" panose="020B0502020202020204" pitchFamily="34" charset="0"/>
              </a:rPr>
              <a:t>11. Jahresprogramm 2024 </a:t>
            </a:r>
            <a:endParaRPr lang="de-CH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de-CH" sz="2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de-CH" sz="2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de-CH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de-CH" dirty="0">
              <a:latin typeface="Century Gothic" panose="020B0502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949CC7C-4FCF-C864-6D36-D33F7D5FFC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54"/>
          <a:stretch/>
        </p:blipFill>
        <p:spPr>
          <a:xfrm>
            <a:off x="5796136" y="307042"/>
            <a:ext cx="2806056" cy="849590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A2EEFB1-0E0D-8CCB-D344-ECF2E5A79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CACE0-259D-4A10-8DC1-5498699C1D56}" type="slidenum">
              <a:rPr lang="de-CH" smtClean="0"/>
              <a:t>33</a:t>
            </a:fld>
            <a:endParaRPr lang="de-CH" dirty="0"/>
          </a:p>
        </p:txBody>
      </p:sp>
      <p:sp>
        <p:nvSpPr>
          <p:cNvPr id="4" name="Fußzeilenplatzhalter 1">
            <a:extLst>
              <a:ext uri="{FF2B5EF4-FFF2-40B4-BE49-F238E27FC236}">
                <a16:creationId xmlns:a16="http://schemas.microsoft.com/office/drawing/2014/main" id="{685B8D87-215A-5BDF-F072-2D8473A5D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568" y="6333728"/>
            <a:ext cx="3096344" cy="365125"/>
          </a:xfrm>
        </p:spPr>
        <p:txBody>
          <a:bodyPr/>
          <a:lstStyle/>
          <a:p>
            <a:pPr algn="l"/>
            <a:r>
              <a:rPr lang="de-CH" sz="1100">
                <a:latin typeface="Century Gothic" panose="020B0502020202020204" pitchFamily="34" charset="0"/>
              </a:rPr>
              <a:t>MV 2024 </a:t>
            </a:r>
            <a:r>
              <a:rPr lang="de-CH" sz="1100" dirty="0">
                <a:latin typeface="Century Gothic" panose="020B0502020202020204" pitchFamily="34" charset="0"/>
              </a:rPr>
              <a:t>vom Mittwoch</a:t>
            </a:r>
            <a:r>
              <a:rPr lang="de-CH" sz="1100">
                <a:latin typeface="Century Gothic" panose="020B0502020202020204" pitchFamily="34" charset="0"/>
              </a:rPr>
              <a:t>, 14. Februar 2024</a:t>
            </a:r>
            <a:endParaRPr lang="de-CH" sz="1100" dirty="0">
              <a:latin typeface="Century Gothic" panose="020B0502020202020204" pitchFamily="34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5D2DBEC-844F-768B-C415-41C42AEC71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350"/>
          <a:stretch/>
        </p:blipFill>
        <p:spPr>
          <a:xfrm>
            <a:off x="703269" y="2420888"/>
            <a:ext cx="7966608" cy="306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3277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521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e-CH" sz="2000" dirty="0"/>
              <a:t>					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CH" sz="2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de-CH" sz="2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de-CH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de-CH" dirty="0">
              <a:latin typeface="Century Gothic" panose="020B0502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949CC7C-4FCF-C864-6D36-D33F7D5FFC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54"/>
          <a:stretch/>
        </p:blipFill>
        <p:spPr>
          <a:xfrm>
            <a:off x="5796136" y="307042"/>
            <a:ext cx="2806056" cy="849590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A2EEFB1-0E0D-8CCB-D344-ECF2E5A79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CACE0-259D-4A10-8DC1-5498699C1D56}" type="slidenum">
              <a:rPr lang="de-CH" smtClean="0"/>
              <a:t>34</a:t>
            </a:fld>
            <a:endParaRPr lang="de-CH" dirty="0"/>
          </a:p>
        </p:txBody>
      </p:sp>
      <p:sp>
        <p:nvSpPr>
          <p:cNvPr id="4" name="Fußzeilenplatzhalter 1">
            <a:extLst>
              <a:ext uri="{FF2B5EF4-FFF2-40B4-BE49-F238E27FC236}">
                <a16:creationId xmlns:a16="http://schemas.microsoft.com/office/drawing/2014/main" id="{685B8D87-215A-5BDF-F072-2D8473A5D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568" y="6333728"/>
            <a:ext cx="3096344" cy="365125"/>
          </a:xfrm>
        </p:spPr>
        <p:txBody>
          <a:bodyPr/>
          <a:lstStyle/>
          <a:p>
            <a:pPr algn="l"/>
            <a:r>
              <a:rPr lang="de-CH" sz="1100">
                <a:latin typeface="Century Gothic" panose="020B0502020202020204" pitchFamily="34" charset="0"/>
              </a:rPr>
              <a:t>MV 2024 </a:t>
            </a:r>
            <a:r>
              <a:rPr lang="de-CH" sz="1100" dirty="0">
                <a:latin typeface="Century Gothic" panose="020B0502020202020204" pitchFamily="34" charset="0"/>
              </a:rPr>
              <a:t>vom Mittwoch</a:t>
            </a:r>
            <a:r>
              <a:rPr lang="de-CH" sz="1100">
                <a:latin typeface="Century Gothic" panose="020B0502020202020204" pitchFamily="34" charset="0"/>
              </a:rPr>
              <a:t>, 14. Februar 2024</a:t>
            </a:r>
            <a:endParaRPr lang="de-CH" sz="1100" dirty="0">
              <a:latin typeface="Century Gothic" panose="020B0502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1F11D0D-63A7-9C76-85E6-38BEB04688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2333162"/>
            <a:ext cx="8165712" cy="292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039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521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e-CH" sz="2000" dirty="0"/>
              <a:t>					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CH" sz="2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de-CH" sz="2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de-CH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de-CH" dirty="0">
              <a:latin typeface="Century Gothic" panose="020B0502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949CC7C-4FCF-C864-6D36-D33F7D5FFC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54"/>
          <a:stretch/>
        </p:blipFill>
        <p:spPr>
          <a:xfrm>
            <a:off x="5796136" y="307042"/>
            <a:ext cx="2806056" cy="849590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A2EEFB1-0E0D-8CCB-D344-ECF2E5A79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CACE0-259D-4A10-8DC1-5498699C1D56}" type="slidenum">
              <a:rPr lang="de-CH" smtClean="0"/>
              <a:t>35</a:t>
            </a:fld>
            <a:endParaRPr lang="de-CH" dirty="0"/>
          </a:p>
        </p:txBody>
      </p:sp>
      <p:sp>
        <p:nvSpPr>
          <p:cNvPr id="4" name="Fußzeilenplatzhalter 1">
            <a:extLst>
              <a:ext uri="{FF2B5EF4-FFF2-40B4-BE49-F238E27FC236}">
                <a16:creationId xmlns:a16="http://schemas.microsoft.com/office/drawing/2014/main" id="{685B8D87-215A-5BDF-F072-2D8473A5D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568" y="6333728"/>
            <a:ext cx="3096344" cy="365125"/>
          </a:xfrm>
        </p:spPr>
        <p:txBody>
          <a:bodyPr/>
          <a:lstStyle/>
          <a:p>
            <a:pPr algn="l"/>
            <a:r>
              <a:rPr lang="de-CH" sz="1100">
                <a:latin typeface="Century Gothic" panose="020B0502020202020204" pitchFamily="34" charset="0"/>
              </a:rPr>
              <a:t>MV 2024 </a:t>
            </a:r>
            <a:r>
              <a:rPr lang="de-CH" sz="1100" dirty="0">
                <a:latin typeface="Century Gothic" panose="020B0502020202020204" pitchFamily="34" charset="0"/>
              </a:rPr>
              <a:t>vom Mittwoch</a:t>
            </a:r>
            <a:r>
              <a:rPr lang="de-CH" sz="1100">
                <a:latin typeface="Century Gothic" panose="020B0502020202020204" pitchFamily="34" charset="0"/>
              </a:rPr>
              <a:t>, 14. Februar 2024</a:t>
            </a:r>
            <a:endParaRPr lang="de-CH" sz="1100" dirty="0">
              <a:latin typeface="Century Gothic" panose="020B0502020202020204" pitchFamily="34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F20C0F4-7BFE-162C-0AD5-1F6ACAE3CE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1174"/>
          <a:stretch/>
        </p:blipFill>
        <p:spPr>
          <a:xfrm>
            <a:off x="580293" y="2368079"/>
            <a:ext cx="8075240" cy="235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7903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521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e-CH" sz="2000" dirty="0"/>
              <a:t>					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5576" y="1600200"/>
            <a:ext cx="793122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>
                <a:latin typeface="Century Gothic" panose="020B0502020202020204" pitchFamily="34" charset="0"/>
              </a:rPr>
              <a:t>SKAL International Bern wird am </a:t>
            </a:r>
          </a:p>
          <a:p>
            <a:pPr marL="0" indent="0">
              <a:buNone/>
            </a:pPr>
            <a:r>
              <a:rPr lang="de-CH">
                <a:latin typeface="Century Gothic" panose="020B0502020202020204" pitchFamily="34" charset="0"/>
              </a:rPr>
              <a:t>Freitag, 29. März 2024 </a:t>
            </a:r>
            <a:br>
              <a:rPr lang="de-CH">
                <a:latin typeface="Century Gothic" panose="020B0502020202020204" pitchFamily="34" charset="0"/>
              </a:rPr>
            </a:br>
            <a:endParaRPr lang="de-CH" sz="100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de-CH" sz="5400" b="1">
                <a:latin typeface="Century Gothic" panose="020B0502020202020204" pitchFamily="34" charset="0"/>
              </a:rPr>
              <a:t>85 jährig </a:t>
            </a:r>
          </a:p>
          <a:p>
            <a:pPr marL="0" indent="0">
              <a:buNone/>
            </a:pPr>
            <a:endParaRPr lang="de-CH" sz="280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de-CH" sz="2800">
                <a:latin typeface="Century Gothic" panose="020B0502020202020204" pitchFamily="34" charset="0"/>
              </a:rPr>
              <a:t>&gt; Das Jubiläum wird am Weihnachtsevent </a:t>
            </a:r>
            <a:br>
              <a:rPr lang="de-CH" sz="2800">
                <a:latin typeface="Century Gothic" panose="020B0502020202020204" pitchFamily="34" charset="0"/>
              </a:rPr>
            </a:br>
            <a:r>
              <a:rPr lang="de-CH" sz="2800">
                <a:latin typeface="Century Gothic" panose="020B0502020202020204" pitchFamily="34" charset="0"/>
              </a:rPr>
              <a:t>   vom 12. Dezember 2024 gefeiert!  </a:t>
            </a:r>
          </a:p>
          <a:p>
            <a:pPr marL="0" indent="0">
              <a:buNone/>
            </a:pPr>
            <a:endParaRPr lang="de-CH" sz="2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de-CH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de-CH" dirty="0">
              <a:latin typeface="Century Gothic" panose="020B0502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949CC7C-4FCF-C864-6D36-D33F7D5FFC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54"/>
          <a:stretch/>
        </p:blipFill>
        <p:spPr>
          <a:xfrm>
            <a:off x="5796136" y="307042"/>
            <a:ext cx="2806056" cy="849590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A2EEFB1-0E0D-8CCB-D344-ECF2E5A79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CACE0-259D-4A10-8DC1-5498699C1D56}" type="slidenum">
              <a:rPr lang="de-CH" smtClean="0"/>
              <a:t>36</a:t>
            </a:fld>
            <a:endParaRPr lang="de-CH" dirty="0"/>
          </a:p>
        </p:txBody>
      </p:sp>
      <p:sp>
        <p:nvSpPr>
          <p:cNvPr id="4" name="Fußzeilenplatzhalter 1">
            <a:extLst>
              <a:ext uri="{FF2B5EF4-FFF2-40B4-BE49-F238E27FC236}">
                <a16:creationId xmlns:a16="http://schemas.microsoft.com/office/drawing/2014/main" id="{1449ED55-3392-EDCD-6FBC-9F5F97AEF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568" y="6333728"/>
            <a:ext cx="3096344" cy="365125"/>
          </a:xfrm>
        </p:spPr>
        <p:txBody>
          <a:bodyPr/>
          <a:lstStyle/>
          <a:p>
            <a:pPr algn="l"/>
            <a:r>
              <a:rPr lang="de-CH" sz="1100">
                <a:latin typeface="Century Gothic" panose="020B0502020202020204" pitchFamily="34" charset="0"/>
              </a:rPr>
              <a:t>MV 2024 </a:t>
            </a:r>
            <a:r>
              <a:rPr lang="de-CH" sz="1100" dirty="0">
                <a:latin typeface="Century Gothic" panose="020B0502020202020204" pitchFamily="34" charset="0"/>
              </a:rPr>
              <a:t>vom Mittwoch</a:t>
            </a:r>
            <a:r>
              <a:rPr lang="de-CH" sz="1100">
                <a:latin typeface="Century Gothic" panose="020B0502020202020204" pitchFamily="34" charset="0"/>
              </a:rPr>
              <a:t>, 14. Februar 2024</a:t>
            </a:r>
            <a:endParaRPr lang="de-CH" sz="11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742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521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e-CH" sz="2000" dirty="0"/>
              <a:t>					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600200"/>
            <a:ext cx="800323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>
                <a:latin typeface="Century Gothic" panose="020B0502020202020204" pitchFamily="34" charset="0"/>
              </a:rPr>
              <a:t>12. </a:t>
            </a:r>
            <a:r>
              <a:rPr lang="de-CH" dirty="0">
                <a:latin typeface="Century Gothic" panose="020B0502020202020204" pitchFamily="34" charset="0"/>
              </a:rPr>
              <a:t>Verschiedenes </a:t>
            </a:r>
            <a:br>
              <a:rPr lang="de-CH" dirty="0">
                <a:latin typeface="Century Gothic" panose="020B0502020202020204" pitchFamily="34" charset="0"/>
              </a:rPr>
            </a:br>
            <a:endParaRPr lang="de-CH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de-CH" sz="2800" dirty="0">
                <a:latin typeface="Century Gothic" panose="020B0502020202020204" pitchFamily="34" charset="0"/>
              </a:rPr>
              <a:t>Aus dem </a:t>
            </a:r>
            <a:r>
              <a:rPr lang="de-CH" sz="2800">
                <a:latin typeface="Century Gothic" panose="020B0502020202020204" pitchFamily="34" charset="0"/>
              </a:rPr>
              <a:t>Sekretariat (Bea Imboden) </a:t>
            </a:r>
            <a:br>
              <a:rPr lang="de-CH" sz="2800">
                <a:latin typeface="Century Gothic" panose="020B0502020202020204" pitchFamily="34" charset="0"/>
              </a:rPr>
            </a:br>
            <a:endParaRPr lang="de-CH" sz="2800" dirty="0">
              <a:latin typeface="Century Gothic" panose="020B0502020202020204" pitchFamily="34" charset="0"/>
            </a:endParaRPr>
          </a:p>
          <a:p>
            <a:r>
              <a:rPr lang="de-CH" sz="2200" b="1">
                <a:latin typeface="Century Gothic" panose="020B0502020202020204" pitchFamily="34" charset="0"/>
              </a:rPr>
              <a:t>MG-Booklet 2024</a:t>
            </a:r>
            <a:endParaRPr lang="de-CH" sz="22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de-CH" sz="2200" dirty="0">
                <a:latin typeface="Century Gothic" panose="020B0502020202020204" pitchFamily="34" charset="0"/>
              </a:rPr>
              <a:t>    &gt; Korrektur-Umfrage folgt in den nächsten Tagen </a:t>
            </a:r>
          </a:p>
          <a:p>
            <a:pPr marL="0" indent="0">
              <a:buNone/>
            </a:pPr>
            <a:r>
              <a:rPr lang="de-CH" sz="2200" dirty="0">
                <a:latin typeface="Century Gothic" panose="020B0502020202020204" pitchFamily="34" charset="0"/>
              </a:rPr>
              <a:t>    &gt;&gt; </a:t>
            </a:r>
            <a:r>
              <a:rPr lang="de-CH" sz="2200" u="sng" dirty="0">
                <a:latin typeface="Century Gothic" panose="020B0502020202020204" pitchFamily="34" charset="0"/>
              </a:rPr>
              <a:t>keine</a:t>
            </a:r>
            <a:r>
              <a:rPr lang="de-CH" sz="2200" dirty="0">
                <a:latin typeface="Century Gothic" panose="020B0502020202020204" pitchFamily="34" charset="0"/>
              </a:rPr>
              <a:t> Printausgabe &gt; Zustellung als pdf per Mail</a:t>
            </a:r>
          </a:p>
          <a:p>
            <a:pPr marL="0" indent="0">
              <a:buNone/>
            </a:pPr>
            <a:endParaRPr lang="de-CH" sz="2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de-CH" dirty="0">
              <a:latin typeface="Century Gothic" panose="020B0502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949CC7C-4FCF-C864-6D36-D33F7D5FFC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54"/>
          <a:stretch/>
        </p:blipFill>
        <p:spPr>
          <a:xfrm>
            <a:off x="5796136" y="307042"/>
            <a:ext cx="2806056" cy="849590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A2EEFB1-0E0D-8CCB-D344-ECF2E5A79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CACE0-259D-4A10-8DC1-5498699C1D56}" type="slidenum">
              <a:rPr lang="de-CH" smtClean="0"/>
              <a:t>37</a:t>
            </a:fld>
            <a:endParaRPr lang="de-CH" dirty="0"/>
          </a:p>
        </p:txBody>
      </p:sp>
      <p:sp>
        <p:nvSpPr>
          <p:cNvPr id="4" name="Fußzeilenplatzhalter 1">
            <a:extLst>
              <a:ext uri="{FF2B5EF4-FFF2-40B4-BE49-F238E27FC236}">
                <a16:creationId xmlns:a16="http://schemas.microsoft.com/office/drawing/2014/main" id="{1A55AD30-17D2-16F6-198F-117CEB113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568" y="6333728"/>
            <a:ext cx="3096344" cy="365125"/>
          </a:xfrm>
        </p:spPr>
        <p:txBody>
          <a:bodyPr/>
          <a:lstStyle/>
          <a:p>
            <a:pPr algn="l"/>
            <a:r>
              <a:rPr lang="de-CH" sz="1100">
                <a:latin typeface="Century Gothic" panose="020B0502020202020204" pitchFamily="34" charset="0"/>
              </a:rPr>
              <a:t>MV 2024 </a:t>
            </a:r>
            <a:r>
              <a:rPr lang="de-CH" sz="1100" dirty="0">
                <a:latin typeface="Century Gothic" panose="020B0502020202020204" pitchFamily="34" charset="0"/>
              </a:rPr>
              <a:t>vom Mittwoch</a:t>
            </a:r>
            <a:r>
              <a:rPr lang="de-CH" sz="1100">
                <a:latin typeface="Century Gothic" panose="020B0502020202020204" pitchFamily="34" charset="0"/>
              </a:rPr>
              <a:t>, 14. Februar 2024</a:t>
            </a:r>
            <a:endParaRPr lang="de-CH" sz="11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2613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1751DF-23AA-2314-C9AD-DD30219322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AAC716-68E8-8115-F8F0-F532B3A63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6521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e-CH" sz="2000" dirty="0"/>
              <a:t>					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DC60A1D-C17B-8796-D490-D31330717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600200"/>
            <a:ext cx="793122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>
                <a:latin typeface="Century Gothic" panose="020B0502020202020204" pitchFamily="34" charset="0"/>
              </a:rPr>
              <a:t>12. </a:t>
            </a:r>
            <a:r>
              <a:rPr lang="de-CH" dirty="0">
                <a:latin typeface="Century Gothic" panose="020B0502020202020204" pitchFamily="34" charset="0"/>
              </a:rPr>
              <a:t>Verschiedenes </a:t>
            </a:r>
          </a:p>
          <a:p>
            <a:pPr marL="0" indent="0">
              <a:buNone/>
            </a:pPr>
            <a:endParaRPr lang="de-CH" sz="2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de-CH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de-CH" dirty="0">
              <a:latin typeface="Century Gothic" panose="020B0502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48ADC9C-A2B4-0D4F-F1CF-ECE2A83642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54"/>
          <a:stretch/>
        </p:blipFill>
        <p:spPr>
          <a:xfrm>
            <a:off x="5796136" y="307042"/>
            <a:ext cx="2806056" cy="849590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FD62320-B574-44DE-215C-BF92C6C28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CACE0-259D-4A10-8DC1-5498699C1D56}" type="slidenum">
              <a:rPr lang="de-CH" smtClean="0"/>
              <a:t>38</a:t>
            </a:fld>
            <a:endParaRPr lang="de-CH" dirty="0"/>
          </a:p>
        </p:txBody>
      </p:sp>
      <p:sp>
        <p:nvSpPr>
          <p:cNvPr id="4" name="Fußzeilenplatzhalter 1">
            <a:extLst>
              <a:ext uri="{FF2B5EF4-FFF2-40B4-BE49-F238E27FC236}">
                <a16:creationId xmlns:a16="http://schemas.microsoft.com/office/drawing/2014/main" id="{91B1A481-EF0D-82B5-36AC-630B4A371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568" y="6333728"/>
            <a:ext cx="3096344" cy="365125"/>
          </a:xfrm>
        </p:spPr>
        <p:txBody>
          <a:bodyPr/>
          <a:lstStyle/>
          <a:p>
            <a:pPr algn="l"/>
            <a:r>
              <a:rPr lang="de-CH" sz="1100">
                <a:latin typeface="Century Gothic" panose="020B0502020202020204" pitchFamily="34" charset="0"/>
              </a:rPr>
              <a:t>MV 2024 </a:t>
            </a:r>
            <a:r>
              <a:rPr lang="de-CH" sz="1100" dirty="0">
                <a:latin typeface="Century Gothic" panose="020B0502020202020204" pitchFamily="34" charset="0"/>
              </a:rPr>
              <a:t>vom Mittwoch</a:t>
            </a:r>
            <a:r>
              <a:rPr lang="de-CH" sz="1100">
                <a:latin typeface="Century Gothic" panose="020B0502020202020204" pitchFamily="34" charset="0"/>
              </a:rPr>
              <a:t>, 14. Februar 2024</a:t>
            </a:r>
            <a:endParaRPr lang="de-CH" sz="11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1765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521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e-CH" sz="2000" dirty="0"/>
              <a:t>					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600200"/>
            <a:ext cx="800323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dirty="0">
                <a:latin typeface="Century Gothic" panose="020B0502020202020204" pitchFamily="34" charset="0"/>
              </a:rPr>
              <a:t>Apéro </a:t>
            </a:r>
            <a:r>
              <a:rPr lang="de-CH">
                <a:latin typeface="Century Gothic" panose="020B0502020202020204" pitchFamily="34" charset="0"/>
              </a:rPr>
              <a:t>und Abendessen </a:t>
            </a:r>
            <a:endParaRPr lang="de-CH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de-CH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de-CH" sz="9600" dirty="0">
                <a:latin typeface="Century Gothic" panose="020B0502020202020204" pitchFamily="34" charset="0"/>
              </a:rPr>
              <a:t>SKÅL! </a:t>
            </a:r>
          </a:p>
          <a:p>
            <a:pPr marL="0" indent="0">
              <a:buNone/>
            </a:pPr>
            <a:r>
              <a:rPr lang="de-CH" sz="2000" dirty="0">
                <a:latin typeface="Century Gothic" panose="020B0502020202020204" pitchFamily="34" charset="0"/>
              </a:rPr>
              <a:t>     </a:t>
            </a:r>
          </a:p>
          <a:p>
            <a:pPr marL="0" indent="0">
              <a:buNone/>
            </a:pPr>
            <a:r>
              <a:rPr lang="de-CH" sz="2000" dirty="0">
                <a:latin typeface="Century Gothic" panose="020B0502020202020204" pitchFamily="34" charset="0"/>
              </a:rPr>
              <a:t>    </a:t>
            </a:r>
            <a:r>
              <a:rPr lang="de-CH" dirty="0">
                <a:latin typeface="Century Gothic" panose="020B0502020202020204" pitchFamily="34" charset="0"/>
              </a:rPr>
              <a:t> </a:t>
            </a:r>
          </a:p>
          <a:p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949CC7C-4FCF-C864-6D36-D33F7D5FFC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54"/>
          <a:stretch/>
        </p:blipFill>
        <p:spPr>
          <a:xfrm>
            <a:off x="5796136" y="307042"/>
            <a:ext cx="2806056" cy="849590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DA395C7-47C1-2FE8-E0D4-C200DFB06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CACE0-259D-4A10-8DC1-5498699C1D56}" type="slidenum">
              <a:rPr lang="de-CH" smtClean="0"/>
              <a:t>39</a:t>
            </a:fld>
            <a:endParaRPr lang="de-CH" dirty="0"/>
          </a:p>
        </p:txBody>
      </p:sp>
      <p:sp>
        <p:nvSpPr>
          <p:cNvPr id="4" name="Fußzeilenplatzhalter 1">
            <a:extLst>
              <a:ext uri="{FF2B5EF4-FFF2-40B4-BE49-F238E27FC236}">
                <a16:creationId xmlns:a16="http://schemas.microsoft.com/office/drawing/2014/main" id="{2B01D0D3-B096-602C-417B-BF5F43896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568" y="6333728"/>
            <a:ext cx="3096344" cy="365125"/>
          </a:xfrm>
        </p:spPr>
        <p:txBody>
          <a:bodyPr/>
          <a:lstStyle/>
          <a:p>
            <a:pPr algn="l"/>
            <a:r>
              <a:rPr lang="de-CH" sz="1100">
                <a:latin typeface="Century Gothic" panose="020B0502020202020204" pitchFamily="34" charset="0"/>
              </a:rPr>
              <a:t>MV 2024 </a:t>
            </a:r>
            <a:r>
              <a:rPr lang="de-CH" sz="1100" dirty="0">
                <a:latin typeface="Century Gothic" panose="020B0502020202020204" pitchFamily="34" charset="0"/>
              </a:rPr>
              <a:t>vom Mittwoch</a:t>
            </a:r>
            <a:r>
              <a:rPr lang="de-CH" sz="1100">
                <a:latin typeface="Century Gothic" panose="020B0502020202020204" pitchFamily="34" charset="0"/>
              </a:rPr>
              <a:t>, 14. Februar 2024</a:t>
            </a:r>
            <a:endParaRPr lang="de-CH" sz="11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260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521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e-CH" sz="2000" dirty="0"/>
              <a:t>					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600200"/>
            <a:ext cx="8003232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CH" sz="3500" dirty="0">
                <a:latin typeface="Century Gothic" panose="020B0502020202020204" pitchFamily="34" charset="0"/>
              </a:rPr>
              <a:t>Traktanden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  <a:tabLst>
                <a:tab pos="270510" algn="r"/>
                <a:tab pos="450215" algn="l"/>
              </a:tabLst>
            </a:pPr>
            <a:r>
              <a:rPr lang="de-CH" sz="22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	</a:t>
            </a:r>
            <a:r>
              <a:rPr lang="de-CH" sz="220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Vorstand: Verabschiedung und Ersatzwahlen </a:t>
            </a:r>
            <a:endParaRPr lang="de-CH" sz="22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  <a:tabLst>
                <a:tab pos="270510" algn="r"/>
                <a:tab pos="450215" algn="l"/>
              </a:tabLst>
            </a:pPr>
            <a:r>
              <a:rPr lang="de-CH" sz="22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		Mutationen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  <a:tabLst>
                <a:tab pos="270510" algn="r"/>
                <a:tab pos="450215" algn="l"/>
              </a:tabLst>
            </a:pPr>
            <a:r>
              <a:rPr lang="de-CH" sz="220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</a:t>
            </a:r>
            <a:r>
              <a:rPr lang="de-CH" sz="22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2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de-CH" sz="22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erleihung </a:t>
            </a:r>
            <a:r>
              <a:rPr lang="de-CH" sz="220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FLESKA-Cup 2023</a:t>
            </a:r>
            <a:endParaRPr lang="de-CH" sz="22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  <a:tabLst>
                <a:tab pos="270510" algn="r"/>
                <a:tab pos="450215" algn="l"/>
              </a:tabLst>
            </a:pPr>
            <a:r>
              <a:rPr lang="de-CH" sz="220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11.</a:t>
            </a:r>
            <a:r>
              <a:rPr lang="de-CH" sz="22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de-CH" sz="220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Jahresprogramm 2024</a:t>
            </a:r>
            <a:endParaRPr lang="de-CH" sz="22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  <a:tabLst>
                <a:tab pos="270510" algn="r"/>
                <a:tab pos="450215" algn="l"/>
              </a:tabLst>
            </a:pPr>
            <a:r>
              <a:rPr lang="de-CH" sz="220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12.</a:t>
            </a:r>
            <a:r>
              <a:rPr lang="de-CH" sz="22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Verschiedenes </a:t>
            </a:r>
            <a:endParaRPr lang="de-CH" sz="22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A1F8302-4550-CFF3-46BC-C3ED399017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54"/>
          <a:stretch/>
        </p:blipFill>
        <p:spPr>
          <a:xfrm>
            <a:off x="5796136" y="307042"/>
            <a:ext cx="2806056" cy="849590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2D85067-8413-74AB-6A6F-EE426326F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CACE0-259D-4A10-8DC1-5498699C1D56}" type="slidenum">
              <a:rPr lang="de-CH" smtClean="0"/>
              <a:t>4</a:t>
            </a:fld>
            <a:endParaRPr lang="de-CH" dirty="0"/>
          </a:p>
        </p:txBody>
      </p:sp>
      <p:sp>
        <p:nvSpPr>
          <p:cNvPr id="4" name="Fußzeilenplatzhalter 1">
            <a:extLst>
              <a:ext uri="{FF2B5EF4-FFF2-40B4-BE49-F238E27FC236}">
                <a16:creationId xmlns:a16="http://schemas.microsoft.com/office/drawing/2014/main" id="{3D1BA71D-BA25-8055-7B86-35F96CA64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568" y="6333728"/>
            <a:ext cx="3096344" cy="365125"/>
          </a:xfrm>
        </p:spPr>
        <p:txBody>
          <a:bodyPr/>
          <a:lstStyle/>
          <a:p>
            <a:pPr algn="l"/>
            <a:r>
              <a:rPr lang="de-CH" sz="1100">
                <a:latin typeface="Century Gothic" panose="020B0502020202020204" pitchFamily="34" charset="0"/>
              </a:rPr>
              <a:t>MV 2024 </a:t>
            </a:r>
            <a:r>
              <a:rPr lang="de-CH" sz="1100" dirty="0">
                <a:latin typeface="Century Gothic" panose="020B0502020202020204" pitchFamily="34" charset="0"/>
              </a:rPr>
              <a:t>vom Mittwoch</a:t>
            </a:r>
            <a:r>
              <a:rPr lang="de-CH" sz="1100">
                <a:latin typeface="Century Gothic" panose="020B0502020202020204" pitchFamily="34" charset="0"/>
              </a:rPr>
              <a:t>, 14. Februar 2024</a:t>
            </a:r>
            <a:endParaRPr lang="de-CH" sz="11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774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521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e-CH" sz="2000" dirty="0"/>
              <a:t>					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600200"/>
            <a:ext cx="800323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dirty="0">
                <a:latin typeface="Century Gothic" panose="020B0502020202020204" pitchFamily="34" charset="0"/>
              </a:rPr>
              <a:t>1. Wahl der Stimmenzähler</a:t>
            </a:r>
            <a:endParaRPr lang="de-CH" dirty="0"/>
          </a:p>
          <a:p>
            <a:pPr marL="0" indent="0">
              <a:buNone/>
            </a:pPr>
            <a:endParaRPr lang="de-CH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de-CH" dirty="0">
              <a:latin typeface="Century Gothic" panose="020B050202020202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7C5CDD6-08A3-1B6D-31D6-D5C07B02A4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54"/>
          <a:stretch/>
        </p:blipFill>
        <p:spPr>
          <a:xfrm>
            <a:off x="5796136" y="307042"/>
            <a:ext cx="2806056" cy="849590"/>
          </a:xfrm>
          <a:prstGeom prst="rect">
            <a:avLst/>
          </a:prstGeo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7E64A64-6835-621B-90E5-14BB7C143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CACE0-259D-4A10-8DC1-5498699C1D56}" type="slidenum">
              <a:rPr lang="de-CH" smtClean="0"/>
              <a:t>5</a:t>
            </a:fld>
            <a:endParaRPr lang="de-CH" dirty="0"/>
          </a:p>
        </p:txBody>
      </p:sp>
      <p:sp>
        <p:nvSpPr>
          <p:cNvPr id="4" name="Fußzeilenplatzhalter 1">
            <a:extLst>
              <a:ext uri="{FF2B5EF4-FFF2-40B4-BE49-F238E27FC236}">
                <a16:creationId xmlns:a16="http://schemas.microsoft.com/office/drawing/2014/main" id="{8AA2F109-1B71-7E8B-3998-D64534B48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568" y="6333728"/>
            <a:ext cx="3096344" cy="365125"/>
          </a:xfrm>
        </p:spPr>
        <p:txBody>
          <a:bodyPr/>
          <a:lstStyle/>
          <a:p>
            <a:pPr algn="l"/>
            <a:r>
              <a:rPr lang="de-CH" sz="1100">
                <a:latin typeface="Century Gothic" panose="020B0502020202020204" pitchFamily="34" charset="0"/>
              </a:rPr>
              <a:t>MV 2024 </a:t>
            </a:r>
            <a:r>
              <a:rPr lang="de-CH" sz="1100" dirty="0">
                <a:latin typeface="Century Gothic" panose="020B0502020202020204" pitchFamily="34" charset="0"/>
              </a:rPr>
              <a:t>vom Mittwoch</a:t>
            </a:r>
            <a:r>
              <a:rPr lang="de-CH" sz="1100">
                <a:latin typeface="Century Gothic" panose="020B0502020202020204" pitchFamily="34" charset="0"/>
              </a:rPr>
              <a:t>, 14. Februar 2024</a:t>
            </a:r>
            <a:endParaRPr lang="de-CH" sz="11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553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521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e-CH" sz="2000" dirty="0"/>
              <a:t>					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5576" y="1600200"/>
            <a:ext cx="7931224" cy="4525963"/>
          </a:xfrm>
        </p:spPr>
        <p:txBody>
          <a:bodyPr>
            <a:normAutofit/>
          </a:bodyPr>
          <a:lstStyle/>
          <a:p>
            <a:pPr marL="514350" indent="-514350">
              <a:buAutoNum type="arabicPeriod" startAt="2"/>
            </a:pPr>
            <a:r>
              <a:rPr lang="de-CH" dirty="0">
                <a:latin typeface="Century Gothic" panose="020B0502020202020204" pitchFamily="34" charset="0"/>
              </a:rPr>
              <a:t>Protokoll </a:t>
            </a:r>
          </a:p>
          <a:p>
            <a:pPr marL="0" indent="0">
              <a:buNone/>
            </a:pPr>
            <a:r>
              <a:rPr lang="de-CH" dirty="0">
                <a:latin typeface="Century Gothic" panose="020B0502020202020204" pitchFamily="34" charset="0"/>
              </a:rPr>
              <a:t>     </a:t>
            </a:r>
            <a:r>
              <a:rPr lang="de-CH">
                <a:latin typeface="Century Gothic" panose="020B0502020202020204" pitchFamily="34" charset="0"/>
              </a:rPr>
              <a:t>der MV vom 8. Februar 2023</a:t>
            </a:r>
            <a:endParaRPr lang="de-CH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de-CH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de-CH" sz="2200" dirty="0">
                <a:latin typeface="Century Gothic" panose="020B0502020202020204" pitchFamily="34" charset="0"/>
              </a:rPr>
              <a:t>       &gt; Das Protokoll wurde </a:t>
            </a:r>
            <a:r>
              <a:rPr lang="de-CH" sz="2200">
                <a:latin typeface="Century Gothic" panose="020B0502020202020204" pitchFamily="34" charset="0"/>
              </a:rPr>
              <a:t>am 12.02.2023</a:t>
            </a:r>
            <a:endParaRPr lang="de-CH" sz="2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de-CH" sz="2200" dirty="0">
                <a:latin typeface="Century Gothic" panose="020B0502020202020204" pitchFamily="34" charset="0"/>
              </a:rPr>
              <a:t>          per Mail an alle verschickt.  </a:t>
            </a:r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A86B538-8D6B-55C5-6773-5D210A3AE6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54"/>
          <a:stretch/>
        </p:blipFill>
        <p:spPr>
          <a:xfrm>
            <a:off x="5796136" y="307042"/>
            <a:ext cx="2806056" cy="849590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9105D22-03C5-9E10-FD20-E15250E56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CACE0-259D-4A10-8DC1-5498699C1D56}" type="slidenum">
              <a:rPr lang="de-CH" smtClean="0"/>
              <a:t>6</a:t>
            </a:fld>
            <a:endParaRPr lang="de-CH" dirty="0"/>
          </a:p>
        </p:txBody>
      </p:sp>
      <p:sp>
        <p:nvSpPr>
          <p:cNvPr id="8" name="Fußzeilenplatzhalter 1">
            <a:extLst>
              <a:ext uri="{FF2B5EF4-FFF2-40B4-BE49-F238E27FC236}">
                <a16:creationId xmlns:a16="http://schemas.microsoft.com/office/drawing/2014/main" id="{0E1FCBAF-9BC9-EB3F-5FCA-2E5B13444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568" y="6333728"/>
            <a:ext cx="3096344" cy="365125"/>
          </a:xfrm>
        </p:spPr>
        <p:txBody>
          <a:bodyPr/>
          <a:lstStyle/>
          <a:p>
            <a:pPr algn="l"/>
            <a:r>
              <a:rPr lang="de-CH" sz="1100">
                <a:latin typeface="Century Gothic" panose="020B0502020202020204" pitchFamily="34" charset="0"/>
              </a:rPr>
              <a:t>MV 2024 </a:t>
            </a:r>
            <a:r>
              <a:rPr lang="de-CH" sz="1100" dirty="0">
                <a:latin typeface="Century Gothic" panose="020B0502020202020204" pitchFamily="34" charset="0"/>
              </a:rPr>
              <a:t>vom Mittwoch</a:t>
            </a:r>
            <a:r>
              <a:rPr lang="de-CH" sz="1100">
                <a:latin typeface="Century Gothic" panose="020B0502020202020204" pitchFamily="34" charset="0"/>
              </a:rPr>
              <a:t>, 14. Februar 2024</a:t>
            </a:r>
            <a:endParaRPr lang="de-CH" sz="11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027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521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e-CH" sz="2000" dirty="0"/>
              <a:t>					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5576" y="1600200"/>
            <a:ext cx="793122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dirty="0">
                <a:latin typeface="Century Gothic" panose="020B0502020202020204" pitchFamily="34" charset="0"/>
              </a:rPr>
              <a:t>3. </a:t>
            </a:r>
            <a:r>
              <a:rPr lang="de-CH">
                <a:latin typeface="Century Gothic" panose="020B0502020202020204" pitchFamily="34" charset="0"/>
              </a:rPr>
              <a:t>Jahresbericht 2023 </a:t>
            </a:r>
            <a:endParaRPr lang="de-CH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de-CH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de-CH" sz="2200" dirty="0">
                <a:latin typeface="Century Gothic" panose="020B0502020202020204" pitchFamily="34" charset="0"/>
              </a:rPr>
              <a:t>      &gt; Hans-Peter Ernst  </a:t>
            </a:r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A86B538-8D6B-55C5-6773-5D210A3AE6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54"/>
          <a:stretch/>
        </p:blipFill>
        <p:spPr>
          <a:xfrm>
            <a:off x="5796136" y="307042"/>
            <a:ext cx="2806056" cy="849590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9105D22-03C5-9E10-FD20-E15250E56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CACE0-259D-4A10-8DC1-5498699C1D56}" type="slidenum">
              <a:rPr lang="de-CH" smtClean="0"/>
              <a:t>7</a:t>
            </a:fld>
            <a:endParaRPr lang="de-CH" dirty="0"/>
          </a:p>
        </p:txBody>
      </p:sp>
      <p:sp>
        <p:nvSpPr>
          <p:cNvPr id="4" name="Fußzeilenplatzhalter 1">
            <a:extLst>
              <a:ext uri="{FF2B5EF4-FFF2-40B4-BE49-F238E27FC236}">
                <a16:creationId xmlns:a16="http://schemas.microsoft.com/office/drawing/2014/main" id="{A8812C24-7D35-BA07-E169-4F23DDE1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568" y="6333728"/>
            <a:ext cx="3096344" cy="365125"/>
          </a:xfrm>
        </p:spPr>
        <p:txBody>
          <a:bodyPr/>
          <a:lstStyle/>
          <a:p>
            <a:pPr algn="l"/>
            <a:r>
              <a:rPr lang="de-CH" sz="1100">
                <a:latin typeface="Century Gothic" panose="020B0502020202020204" pitchFamily="34" charset="0"/>
              </a:rPr>
              <a:t>MV 2024 </a:t>
            </a:r>
            <a:r>
              <a:rPr lang="de-CH" sz="1100" dirty="0">
                <a:latin typeface="Century Gothic" panose="020B0502020202020204" pitchFamily="34" charset="0"/>
              </a:rPr>
              <a:t>vom Mittwoch</a:t>
            </a:r>
            <a:r>
              <a:rPr lang="de-CH" sz="1100">
                <a:latin typeface="Century Gothic" panose="020B0502020202020204" pitchFamily="34" charset="0"/>
              </a:rPr>
              <a:t>, 14. Februar 2024</a:t>
            </a:r>
            <a:endParaRPr lang="de-CH" sz="11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48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521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e-CH" sz="2000" dirty="0"/>
              <a:t>					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600200"/>
            <a:ext cx="800323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dirty="0">
                <a:latin typeface="Century Gothic" panose="020B0502020202020204" pitchFamily="34" charset="0"/>
              </a:rPr>
              <a:t>4. Bilanz und </a:t>
            </a:r>
            <a:r>
              <a:rPr lang="de-CH">
                <a:latin typeface="Century Gothic" panose="020B0502020202020204" pitchFamily="34" charset="0"/>
              </a:rPr>
              <a:t>Erfolgsrechnung 2023 </a:t>
            </a:r>
            <a:endParaRPr lang="de-CH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de-CH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de-CH" sz="2200" dirty="0">
                <a:latin typeface="Century Gothic" panose="020B0502020202020204" pitchFamily="34" charset="0"/>
              </a:rPr>
              <a:t>      &gt; Tina Neuenschwander, Kassierin </a:t>
            </a:r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A86B538-8D6B-55C5-6773-5D210A3AE6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54"/>
          <a:stretch/>
        </p:blipFill>
        <p:spPr>
          <a:xfrm>
            <a:off x="5796136" y="307042"/>
            <a:ext cx="2806056" cy="849590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9105D22-03C5-9E10-FD20-E15250E56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CACE0-259D-4A10-8DC1-5498699C1D56}" type="slidenum">
              <a:rPr lang="de-CH" smtClean="0"/>
              <a:t>8</a:t>
            </a:fld>
            <a:endParaRPr lang="de-CH" dirty="0"/>
          </a:p>
        </p:txBody>
      </p:sp>
      <p:sp>
        <p:nvSpPr>
          <p:cNvPr id="4" name="Fußzeilenplatzhalter 1">
            <a:extLst>
              <a:ext uri="{FF2B5EF4-FFF2-40B4-BE49-F238E27FC236}">
                <a16:creationId xmlns:a16="http://schemas.microsoft.com/office/drawing/2014/main" id="{0D8AE5F0-D7E7-2048-0DE3-FD917B122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568" y="6333728"/>
            <a:ext cx="3096344" cy="365125"/>
          </a:xfrm>
        </p:spPr>
        <p:txBody>
          <a:bodyPr/>
          <a:lstStyle/>
          <a:p>
            <a:pPr algn="l"/>
            <a:r>
              <a:rPr lang="de-CH" sz="1100">
                <a:latin typeface="Century Gothic" panose="020B0502020202020204" pitchFamily="34" charset="0"/>
              </a:rPr>
              <a:t>MV 2024 </a:t>
            </a:r>
            <a:r>
              <a:rPr lang="de-CH" sz="1100" dirty="0">
                <a:latin typeface="Century Gothic" panose="020B0502020202020204" pitchFamily="34" charset="0"/>
              </a:rPr>
              <a:t>vom Mittwoch</a:t>
            </a:r>
            <a:r>
              <a:rPr lang="de-CH" sz="1100">
                <a:latin typeface="Century Gothic" panose="020B0502020202020204" pitchFamily="34" charset="0"/>
              </a:rPr>
              <a:t>, 14. Februar 2024</a:t>
            </a:r>
            <a:endParaRPr lang="de-CH" sz="11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652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521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e-CH" sz="2000" dirty="0"/>
              <a:t>					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A86B538-8D6B-55C5-6773-5D210A3AE6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54"/>
          <a:stretch/>
        </p:blipFill>
        <p:spPr>
          <a:xfrm>
            <a:off x="5796136" y="307042"/>
            <a:ext cx="2806056" cy="849590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9105D22-03C5-9E10-FD20-E15250E56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CACE0-259D-4A10-8DC1-5498699C1D56}" type="slidenum">
              <a:rPr lang="de-CH" smtClean="0"/>
              <a:t>9</a:t>
            </a:fld>
            <a:endParaRPr lang="de-CH" dirty="0"/>
          </a:p>
        </p:txBody>
      </p:sp>
      <p:graphicFrame>
        <p:nvGraphicFramePr>
          <p:cNvPr id="13" name="Inhaltsplatzhalter 12">
            <a:extLst>
              <a:ext uri="{FF2B5EF4-FFF2-40B4-BE49-F238E27FC236}">
                <a16:creationId xmlns:a16="http://schemas.microsoft.com/office/drawing/2014/main" id="{C9170EE4-228A-7576-3C2B-82DBAB7BAD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7365575"/>
              </p:ext>
            </p:extLst>
          </p:nvPr>
        </p:nvGraphicFramePr>
        <p:xfrm>
          <a:off x="238934" y="1531719"/>
          <a:ext cx="3876507" cy="4012966"/>
        </p:xfrm>
        <a:graphic>
          <a:graphicData uri="http://schemas.openxmlformats.org/drawingml/2006/table">
            <a:tbl>
              <a:tblPr/>
              <a:tblGrid>
                <a:gridCol w="1522355">
                  <a:extLst>
                    <a:ext uri="{9D8B030D-6E8A-4147-A177-3AD203B41FA5}">
                      <a16:colId xmlns:a16="http://schemas.microsoft.com/office/drawing/2014/main" val="1245835958"/>
                    </a:ext>
                  </a:extLst>
                </a:gridCol>
                <a:gridCol w="588538">
                  <a:extLst>
                    <a:ext uri="{9D8B030D-6E8A-4147-A177-3AD203B41FA5}">
                      <a16:colId xmlns:a16="http://schemas.microsoft.com/office/drawing/2014/main" val="2428898372"/>
                    </a:ext>
                  </a:extLst>
                </a:gridCol>
                <a:gridCol w="588538">
                  <a:extLst>
                    <a:ext uri="{9D8B030D-6E8A-4147-A177-3AD203B41FA5}">
                      <a16:colId xmlns:a16="http://schemas.microsoft.com/office/drawing/2014/main" val="1967401857"/>
                    </a:ext>
                  </a:extLst>
                </a:gridCol>
                <a:gridCol w="588538">
                  <a:extLst>
                    <a:ext uri="{9D8B030D-6E8A-4147-A177-3AD203B41FA5}">
                      <a16:colId xmlns:a16="http://schemas.microsoft.com/office/drawing/2014/main" val="2830514972"/>
                    </a:ext>
                  </a:extLst>
                </a:gridCol>
                <a:gridCol w="588538">
                  <a:extLst>
                    <a:ext uri="{9D8B030D-6E8A-4147-A177-3AD203B41FA5}">
                      <a16:colId xmlns:a16="http://schemas.microsoft.com/office/drawing/2014/main" val="3115441350"/>
                    </a:ext>
                  </a:extLst>
                </a:gridCol>
              </a:tblGrid>
              <a:tr h="5452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de-CH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Jahresrechnung 2023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de-CH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CH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CH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4217942"/>
                  </a:ext>
                </a:extLst>
              </a:tr>
              <a:tr h="242311">
                <a:tc>
                  <a:txBody>
                    <a:bodyPr/>
                    <a:lstStyle/>
                    <a:p>
                      <a:pPr algn="l" fontAlgn="ctr"/>
                      <a:endParaRPr lang="de-CH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CH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CH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CH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CH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8019553"/>
                  </a:ext>
                </a:extLst>
              </a:tr>
              <a:tr h="222167">
                <a:tc>
                  <a:txBody>
                    <a:bodyPr/>
                    <a:lstStyle/>
                    <a:p>
                      <a:pPr algn="l" fontAlgn="b"/>
                      <a:endParaRPr lang="de-CH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CH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CH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CH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CH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7107008"/>
                  </a:ext>
                </a:extLst>
              </a:tr>
              <a:tr h="212022">
                <a:tc>
                  <a:txBody>
                    <a:bodyPr/>
                    <a:lstStyle/>
                    <a:p>
                      <a:pPr algn="l" fontAlgn="ctr"/>
                      <a:r>
                        <a:rPr lang="de-CH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BILANZ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CH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C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909380"/>
                  </a:ext>
                </a:extLst>
              </a:tr>
              <a:tr h="181733">
                <a:tc>
                  <a:txBody>
                    <a:bodyPr/>
                    <a:lstStyle/>
                    <a:p>
                      <a:pPr algn="l" fontAlgn="ctr"/>
                      <a:r>
                        <a:rPr lang="de-CH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per 31. Dezember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CHF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CHF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CHF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CHF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3672955"/>
                  </a:ext>
                </a:extLst>
              </a:tr>
              <a:tr h="181733">
                <a:tc>
                  <a:txBody>
                    <a:bodyPr/>
                    <a:lstStyle/>
                    <a:p>
                      <a:pPr algn="l" fontAlgn="ctr"/>
                      <a:endParaRPr lang="de-CH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130298"/>
                  </a:ext>
                </a:extLst>
              </a:tr>
              <a:tr h="18173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 K T I V E 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1103807"/>
                  </a:ext>
                </a:extLst>
              </a:tr>
              <a:tr h="181733">
                <a:tc>
                  <a:txBody>
                    <a:bodyPr/>
                    <a:lstStyle/>
                    <a:p>
                      <a:pPr algn="l" fontAlgn="ctr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Postfinance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10’812.03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10’627.96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649259"/>
                  </a:ext>
                </a:extLst>
              </a:tr>
              <a:tr h="224639">
                <a:tc>
                  <a:txBody>
                    <a:bodyPr/>
                    <a:lstStyle/>
                    <a:p>
                      <a:pPr algn="l" fontAlgn="ctr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Debitoren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989675"/>
                  </a:ext>
                </a:extLst>
              </a:tr>
              <a:tr h="181733">
                <a:tc>
                  <a:txBody>
                    <a:bodyPr/>
                    <a:lstStyle/>
                    <a:p>
                      <a:pPr algn="l" fontAlgn="ctr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Kasse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8532133"/>
                  </a:ext>
                </a:extLst>
              </a:tr>
              <a:tr h="181733">
                <a:tc>
                  <a:txBody>
                    <a:bodyPr/>
                    <a:lstStyle/>
                    <a:p>
                      <a:pPr algn="l" fontAlgn="ctr"/>
                      <a:r>
                        <a:rPr lang="de-CH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Total Aktiven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11’112.03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10’627.96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7295228"/>
                  </a:ext>
                </a:extLst>
              </a:tr>
              <a:tr h="181733">
                <a:tc>
                  <a:txBody>
                    <a:bodyPr/>
                    <a:lstStyle/>
                    <a:p>
                      <a:pPr algn="l" fontAlgn="ctr"/>
                      <a:endParaRPr lang="de-CH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497494"/>
                  </a:ext>
                </a:extLst>
              </a:tr>
              <a:tr h="181733">
                <a:tc>
                  <a:txBody>
                    <a:bodyPr/>
                    <a:lstStyle/>
                    <a:p>
                      <a:pPr algn="l" fontAlgn="ctr"/>
                      <a:endParaRPr lang="de-CH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6262715"/>
                  </a:ext>
                </a:extLst>
              </a:tr>
              <a:tr h="18173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 A S S I V E N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961833"/>
                  </a:ext>
                </a:extLst>
              </a:tr>
              <a:tr h="181733">
                <a:tc>
                  <a:txBody>
                    <a:bodyPr/>
                    <a:lstStyle/>
                    <a:p>
                      <a:pPr algn="l" fontAlgn="ctr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Kreditoren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898.50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1836583"/>
                  </a:ext>
                </a:extLst>
              </a:tr>
              <a:tr h="181733">
                <a:tc>
                  <a:txBody>
                    <a:bodyPr/>
                    <a:lstStyle/>
                    <a:p>
                      <a:pPr algn="l" fontAlgn="ctr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Solidaritätsfonds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960.00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960.00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6968726"/>
                  </a:ext>
                </a:extLst>
              </a:tr>
              <a:tr h="181733">
                <a:tc>
                  <a:txBody>
                    <a:bodyPr/>
                    <a:lstStyle/>
                    <a:p>
                      <a:pPr algn="l" fontAlgn="ctr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Vereinsvermögen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9’667.96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11’646.21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9336444"/>
                  </a:ext>
                </a:extLst>
              </a:tr>
              <a:tr h="181733">
                <a:tc>
                  <a:txBody>
                    <a:bodyPr/>
                    <a:lstStyle/>
                    <a:p>
                      <a:pPr algn="l" fontAlgn="ctr"/>
                      <a:r>
                        <a:rPr lang="de-CH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Verlust/Gewinn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-414.43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-1’978.25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2259718"/>
                  </a:ext>
                </a:extLst>
              </a:tr>
              <a:tr h="181733">
                <a:tc>
                  <a:txBody>
                    <a:bodyPr/>
                    <a:lstStyle/>
                    <a:p>
                      <a:pPr algn="l" fontAlgn="ctr"/>
                      <a:r>
                        <a:rPr lang="de-CH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Total Passiven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11’112.03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10’627.96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9149868"/>
                  </a:ext>
                </a:extLst>
              </a:tr>
            </a:tbl>
          </a:graphicData>
        </a:graphic>
      </p:graphicFrame>
      <p:graphicFrame>
        <p:nvGraphicFramePr>
          <p:cNvPr id="15" name="Tabelle 14">
            <a:extLst>
              <a:ext uri="{FF2B5EF4-FFF2-40B4-BE49-F238E27FC236}">
                <a16:creationId xmlns:a16="http://schemas.microsoft.com/office/drawing/2014/main" id="{49EB9B71-C1C3-0DA3-0713-6ECC469DD2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336481"/>
              </p:ext>
            </p:extLst>
          </p:nvPr>
        </p:nvGraphicFramePr>
        <p:xfrm>
          <a:off x="4248944" y="1531719"/>
          <a:ext cx="4608512" cy="4416070"/>
        </p:xfrm>
        <a:graphic>
          <a:graphicData uri="http://schemas.openxmlformats.org/drawingml/2006/table">
            <a:tbl>
              <a:tblPr/>
              <a:tblGrid>
                <a:gridCol w="1454795">
                  <a:extLst>
                    <a:ext uri="{9D8B030D-6E8A-4147-A177-3AD203B41FA5}">
                      <a16:colId xmlns:a16="http://schemas.microsoft.com/office/drawing/2014/main" val="3972271234"/>
                    </a:ext>
                  </a:extLst>
                </a:gridCol>
                <a:gridCol w="560495">
                  <a:extLst>
                    <a:ext uri="{9D8B030D-6E8A-4147-A177-3AD203B41FA5}">
                      <a16:colId xmlns:a16="http://schemas.microsoft.com/office/drawing/2014/main" val="3424107684"/>
                    </a:ext>
                  </a:extLst>
                </a:gridCol>
                <a:gridCol w="560495">
                  <a:extLst>
                    <a:ext uri="{9D8B030D-6E8A-4147-A177-3AD203B41FA5}">
                      <a16:colId xmlns:a16="http://schemas.microsoft.com/office/drawing/2014/main" val="2018311145"/>
                    </a:ext>
                  </a:extLst>
                </a:gridCol>
                <a:gridCol w="560495">
                  <a:extLst>
                    <a:ext uri="{9D8B030D-6E8A-4147-A177-3AD203B41FA5}">
                      <a16:colId xmlns:a16="http://schemas.microsoft.com/office/drawing/2014/main" val="885820080"/>
                    </a:ext>
                  </a:extLst>
                </a:gridCol>
                <a:gridCol w="560495">
                  <a:extLst>
                    <a:ext uri="{9D8B030D-6E8A-4147-A177-3AD203B41FA5}">
                      <a16:colId xmlns:a16="http://schemas.microsoft.com/office/drawing/2014/main" val="3546850642"/>
                    </a:ext>
                  </a:extLst>
                </a:gridCol>
                <a:gridCol w="141991">
                  <a:extLst>
                    <a:ext uri="{9D8B030D-6E8A-4147-A177-3AD203B41FA5}">
                      <a16:colId xmlns:a16="http://schemas.microsoft.com/office/drawing/2014/main" val="4178235467"/>
                    </a:ext>
                  </a:extLst>
                </a:gridCol>
                <a:gridCol w="769746">
                  <a:extLst>
                    <a:ext uri="{9D8B030D-6E8A-4147-A177-3AD203B41FA5}">
                      <a16:colId xmlns:a16="http://schemas.microsoft.com/office/drawing/2014/main" val="3447824458"/>
                    </a:ext>
                  </a:extLst>
                </a:gridCol>
              </a:tblGrid>
              <a:tr h="197986">
                <a:tc>
                  <a:txBody>
                    <a:bodyPr/>
                    <a:lstStyle/>
                    <a:p>
                      <a:pPr algn="l" fontAlgn="ctr"/>
                      <a:endParaRPr lang="de-CH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CH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3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BUDGET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797070"/>
                  </a:ext>
                </a:extLst>
              </a:tr>
              <a:tr h="197986">
                <a:tc>
                  <a:txBody>
                    <a:bodyPr/>
                    <a:lstStyle/>
                    <a:p>
                      <a:pPr algn="l" fontAlgn="ctr"/>
                      <a:r>
                        <a:rPr lang="de-CH" sz="13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ERFOLGSRECHNUNG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CH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CH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de-CH" sz="11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9802638"/>
                  </a:ext>
                </a:extLst>
              </a:tr>
              <a:tr h="173238"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 Januar - 31. Dezember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CHF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CHF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CHF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CHF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CH" sz="11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CHF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1371451"/>
                  </a:ext>
                </a:extLst>
              </a:tr>
              <a:tr h="173238">
                <a:tc>
                  <a:txBody>
                    <a:bodyPr/>
                    <a:lstStyle/>
                    <a:p>
                      <a:pPr algn="l" fontAlgn="ctr"/>
                      <a:endParaRPr lang="de-CH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CH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3968235"/>
                  </a:ext>
                </a:extLst>
              </a:tr>
              <a:tr h="173238"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Ertrag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CH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997826"/>
                  </a:ext>
                </a:extLst>
              </a:tr>
              <a:tr h="173238"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Mitgliederbeiträge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17’280.00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16’470.00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CH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16’680.00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5416459"/>
                  </a:ext>
                </a:extLst>
              </a:tr>
              <a:tr h="173238"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Diverse Erträge / Sponsoring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20.00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330.00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CH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4214871"/>
                  </a:ext>
                </a:extLst>
              </a:tr>
              <a:tr h="173238"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Auflösung Solaridätsfonds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CH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248015"/>
                  </a:ext>
                </a:extLst>
              </a:tr>
              <a:tr h="173238"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Zinserträge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CH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535359"/>
                  </a:ext>
                </a:extLst>
              </a:tr>
              <a:tr h="173238"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Total Erträge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17’300.00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16’800.00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CH" sz="11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16’680.00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308172"/>
                  </a:ext>
                </a:extLst>
              </a:tr>
              <a:tr h="173238">
                <a:tc>
                  <a:txBody>
                    <a:bodyPr/>
                    <a:lstStyle/>
                    <a:p>
                      <a:pPr algn="l" fontAlgn="ctr"/>
                      <a:endParaRPr lang="de-CH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CH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6796988"/>
                  </a:ext>
                </a:extLst>
              </a:tr>
              <a:tr h="173238"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Aufwand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CH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967036"/>
                  </a:ext>
                </a:extLst>
              </a:tr>
              <a:tr h="173238"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Anlässe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8’042.70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9’707.80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CH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6’500.00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6331063"/>
                  </a:ext>
                </a:extLst>
              </a:tr>
              <a:tr h="173238"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Beiträge SKAL International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6’737.88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4’077.51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CH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6’465.00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122921"/>
                  </a:ext>
                </a:extLst>
              </a:tr>
              <a:tr h="173238"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Büromaterial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57.50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851.05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CH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1335299"/>
                  </a:ext>
                </a:extLst>
              </a:tr>
              <a:tr h="181488"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Druckkosten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635.45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CH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9703805"/>
                  </a:ext>
                </a:extLst>
              </a:tr>
              <a:tr h="181488"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Sekretariat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2’154.00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2’692.50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CH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2’297.00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149750"/>
                  </a:ext>
                </a:extLst>
              </a:tr>
              <a:tr h="181488"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Webseite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411.85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204.00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CH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413.00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771535"/>
                  </a:ext>
                </a:extLst>
              </a:tr>
              <a:tr h="173238"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Diverses/Geschenke/Vorstand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145.00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453.45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CH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703130"/>
                  </a:ext>
                </a:extLst>
              </a:tr>
              <a:tr h="173238"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Bankspesen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165.50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156.49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CH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8325238"/>
                  </a:ext>
                </a:extLst>
              </a:tr>
              <a:tr h="173238"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Total Aufwand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17’714.43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18’778.25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CH" sz="11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16’425.00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945371"/>
                  </a:ext>
                </a:extLst>
              </a:tr>
              <a:tr h="173238">
                <a:tc>
                  <a:txBody>
                    <a:bodyPr/>
                    <a:lstStyle/>
                    <a:p>
                      <a:pPr algn="l" fontAlgn="ctr"/>
                      <a:endParaRPr lang="de-CH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CH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7315558"/>
                  </a:ext>
                </a:extLst>
              </a:tr>
              <a:tr h="206236">
                <a:tc>
                  <a:txBody>
                    <a:bodyPr/>
                    <a:lstStyle/>
                    <a:p>
                      <a:pPr algn="l" fontAlgn="ctr"/>
                      <a:r>
                        <a:rPr lang="de-CH" sz="13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Gewinn / Verlust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CH" sz="13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-414.43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C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-1’978.25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de-CH" sz="13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255.00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11422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5726914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1848</Words>
  <Application>Microsoft Office PowerPoint</Application>
  <PresentationFormat>Bildschirmpräsentation (4:3)</PresentationFormat>
  <Paragraphs>698</Paragraphs>
  <Slides>39</Slides>
  <Notes>39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39</vt:i4>
      </vt:variant>
    </vt:vector>
  </HeadingPairs>
  <TitlesOfParts>
    <vt:vector size="47" baseType="lpstr">
      <vt:lpstr>Arial</vt:lpstr>
      <vt:lpstr>Arial Narrow</vt:lpstr>
      <vt:lpstr>Calibri</vt:lpstr>
      <vt:lpstr>Calibri Light</vt:lpstr>
      <vt:lpstr>Century Gothic</vt:lpstr>
      <vt:lpstr>Wingdings</vt:lpstr>
      <vt:lpstr>Larissa</vt:lpstr>
      <vt:lpstr>Benutzerdefiniertes Design</vt:lpstr>
      <vt:lpstr>Mitgliederversammlung 2024</vt:lpstr>
      <vt:lpstr>     </vt:lpstr>
      <vt:lpstr>     </vt:lpstr>
      <vt:lpstr>     </vt:lpstr>
      <vt:lpstr>     </vt:lpstr>
      <vt:lpstr>     </vt:lpstr>
      <vt:lpstr>     </vt:lpstr>
      <vt:lpstr>     </vt:lpstr>
      <vt:lpstr>     </vt:lpstr>
      <vt:lpstr>     </vt:lpstr>
      <vt:lpstr>     </vt:lpstr>
      <vt:lpstr>     </vt:lpstr>
      <vt:lpstr>     </vt:lpstr>
      <vt:lpstr>     </vt:lpstr>
      <vt:lpstr>     </vt:lpstr>
      <vt:lpstr>     </vt:lpstr>
      <vt:lpstr>     </vt:lpstr>
      <vt:lpstr>     </vt:lpstr>
      <vt:lpstr>     </vt:lpstr>
      <vt:lpstr>     </vt:lpstr>
      <vt:lpstr>     </vt:lpstr>
      <vt:lpstr>     </vt:lpstr>
      <vt:lpstr>     </vt:lpstr>
      <vt:lpstr>     </vt:lpstr>
      <vt:lpstr>     </vt:lpstr>
      <vt:lpstr>     </vt:lpstr>
      <vt:lpstr>     </vt:lpstr>
      <vt:lpstr>     </vt:lpstr>
      <vt:lpstr>     </vt:lpstr>
      <vt:lpstr>     </vt:lpstr>
      <vt:lpstr>     </vt:lpstr>
      <vt:lpstr>     </vt:lpstr>
      <vt:lpstr>     </vt:lpstr>
      <vt:lpstr>     </vt:lpstr>
      <vt:lpstr>     </vt:lpstr>
      <vt:lpstr>     </vt:lpstr>
      <vt:lpstr>     </vt:lpstr>
      <vt:lpstr>     </vt:lpstr>
      <vt:lpstr>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SKAL International Bern</dc:title>
  <dc:creator>INSTALL</dc:creator>
  <cp:lastModifiedBy>Uschi Tschannen</cp:lastModifiedBy>
  <cp:revision>355</cp:revision>
  <cp:lastPrinted>2024-02-08T11:23:39Z</cp:lastPrinted>
  <dcterms:created xsi:type="dcterms:W3CDTF">2020-01-15T09:14:55Z</dcterms:created>
  <dcterms:modified xsi:type="dcterms:W3CDTF">2024-02-13T16:50:19Z</dcterms:modified>
</cp:coreProperties>
</file>